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71" r:id="rId15"/>
    <p:sldId id="269" r:id="rId16"/>
    <p:sldId id="270" r:id="rId17"/>
    <p:sldId id="273" r:id="rId18"/>
    <p:sldId id="274" r:id="rId19"/>
    <p:sldId id="277"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9966FF"/>
    <a:srgbClr val="9933FF"/>
    <a:srgbClr val="92D050"/>
    <a:srgbClr val="00CC99"/>
    <a:srgbClr val="FF66CC"/>
    <a:srgbClr val="CC00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www.russianfood.com/recipes/recipe.php?rid=60441" TargetMode="External"/><Relationship Id="rId13" Type="http://schemas.openxmlformats.org/officeDocument/2006/relationships/image" Target="../media/image35.jpeg"/><Relationship Id="rId3" Type="http://schemas.openxmlformats.org/officeDocument/2006/relationships/image" Target="../media/image33.jpeg"/><Relationship Id="rId7" Type="http://schemas.openxmlformats.org/officeDocument/2006/relationships/hyperlink" Target="https://www.russianfood.com/recipes/recipe.php?rid=48341" TargetMode="External"/><Relationship Id="rId12" Type="http://schemas.openxmlformats.org/officeDocument/2006/relationships/hyperlink" Target="https://www.russianfood.com/recipes/recipe.php?rid=48335" TargetMode="Externa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hyperlink" Target="https://www.russianfood.com/recipes/recipe.php?rid=26010" TargetMode="External"/><Relationship Id="rId11" Type="http://schemas.openxmlformats.org/officeDocument/2006/relationships/hyperlink" Target="https://www.russianfood.com/recipes/recipe.php?rid=100158" TargetMode="External"/><Relationship Id="rId5" Type="http://schemas.openxmlformats.org/officeDocument/2006/relationships/hyperlink" Target="https://www.russianfood.com/recipes/recipe.php?rid=146472" TargetMode="External"/><Relationship Id="rId10" Type="http://schemas.openxmlformats.org/officeDocument/2006/relationships/hyperlink" Target="https://www.russianfood.com/recipes/recipe.php?rid=24090" TargetMode="External"/><Relationship Id="rId4" Type="http://schemas.openxmlformats.org/officeDocument/2006/relationships/image" Target="../media/image34.png"/><Relationship Id="rId9" Type="http://schemas.openxmlformats.org/officeDocument/2006/relationships/hyperlink" Target="https://www.russianfood.com/recipes/recipe.php?rid=13974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16.wdp"/></Relationships>
</file>

<file path=ppt/slides/_rels/slide1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5.xml.rels><?xml version="1.0" encoding="UTF-8" standalone="yes"?>
<Relationships xmlns="http://schemas.openxmlformats.org/package/2006/relationships"><Relationship Id="rId8" Type="http://schemas.microsoft.com/office/2007/relationships/hdphoto" Target="../media/hdphoto19.wdp"/><Relationship Id="rId3" Type="http://schemas.openxmlformats.org/officeDocument/2006/relationships/image" Target="../media/image54.jpeg"/><Relationship Id="rId7" Type="http://schemas.openxmlformats.org/officeDocument/2006/relationships/image" Target="../media/image56.jpeg"/><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18.wdp"/><Relationship Id="rId5" Type="http://schemas.openxmlformats.org/officeDocument/2006/relationships/image" Target="../media/image55.jpeg"/><Relationship Id="rId10" Type="http://schemas.microsoft.com/office/2007/relationships/hdphoto" Target="../media/hdphoto20.wdp"/><Relationship Id="rId4" Type="http://schemas.microsoft.com/office/2007/relationships/hdphoto" Target="../media/hdphoto17.wdp"/><Relationship Id="rId9" Type="http://schemas.openxmlformats.org/officeDocument/2006/relationships/image" Target="../media/image57.jpeg"/></Relationships>
</file>

<file path=ppt/slides/_rels/slide1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21.wdp"/></Relationships>
</file>

<file path=ppt/slides/_rels/slide17.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1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22.wdp"/></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s://www.youtube.com/watch?v=3KdT6UbF3-E" TargetMode="Externa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7.jpeg"/><Relationship Id="rId18" Type="http://schemas.openxmlformats.org/officeDocument/2006/relationships/image" Target="../media/image20.png"/><Relationship Id="rId3" Type="http://schemas.openxmlformats.org/officeDocument/2006/relationships/image" Target="../media/image10.jpeg"/><Relationship Id="rId21" Type="http://schemas.microsoft.com/office/2007/relationships/hdphoto" Target="../media/hdphoto7.wdp"/><Relationship Id="rId7" Type="http://schemas.openxmlformats.org/officeDocument/2006/relationships/image" Target="../media/image14.png"/><Relationship Id="rId12" Type="http://schemas.microsoft.com/office/2007/relationships/hdphoto" Target="../media/hdphoto3.wdp"/><Relationship Id="rId17" Type="http://schemas.microsoft.com/office/2007/relationships/hdphoto" Target="../media/hdphoto5.wdp"/><Relationship Id="rId2" Type="http://schemas.openxmlformats.org/officeDocument/2006/relationships/image" Target="../media/image3.jpg"/><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6.png"/><Relationship Id="rId5" Type="http://schemas.openxmlformats.org/officeDocument/2006/relationships/image" Target="../media/image12.jpeg"/><Relationship Id="rId15" Type="http://schemas.microsoft.com/office/2007/relationships/hdphoto" Target="../media/hdphoto4.wdp"/><Relationship Id="rId23" Type="http://schemas.microsoft.com/office/2007/relationships/hdphoto" Target="../media/hdphoto8.wdp"/><Relationship Id="rId10" Type="http://schemas.microsoft.com/office/2007/relationships/hdphoto" Target="../media/hdphoto2.wdp"/><Relationship Id="rId19" Type="http://schemas.microsoft.com/office/2007/relationships/hdphoto" Target="../media/hdphoto6.wdp"/><Relationship Id="rId4" Type="http://schemas.openxmlformats.org/officeDocument/2006/relationships/image" Target="../media/image11.jpeg"/><Relationship Id="rId9" Type="http://schemas.openxmlformats.org/officeDocument/2006/relationships/image" Target="../media/image15.png"/><Relationship Id="rId14" Type="http://schemas.openxmlformats.org/officeDocument/2006/relationships/image" Target="../media/image18.png"/><Relationship Id="rId22"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24.png"/><Relationship Id="rId4" Type="http://schemas.microsoft.com/office/2007/relationships/hdphoto" Target="../media/hdphoto9.wdp"/></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8.png"/><Relationship Id="rId12" Type="http://schemas.microsoft.com/office/2007/relationships/hdphoto" Target="../media/hdphoto15.wdp"/><Relationship Id="rId2" Type="http://schemas.openxmlformats.org/officeDocument/2006/relationships/image" Target="../media/image3.jpg"/><Relationship Id="rId1" Type="http://schemas.openxmlformats.org/officeDocument/2006/relationships/slideLayout" Target="../slideLayouts/slideLayout7.xml"/><Relationship Id="rId6" Type="http://schemas.microsoft.com/office/2007/relationships/hdphoto" Target="../media/hdphoto13.wdp"/><Relationship Id="rId11" Type="http://schemas.openxmlformats.org/officeDocument/2006/relationships/image" Target="../media/image31.png"/><Relationship Id="rId5" Type="http://schemas.openxmlformats.org/officeDocument/2006/relationships/image" Target="../media/image27.png"/><Relationship Id="rId10" Type="http://schemas.microsoft.com/office/2007/relationships/hdphoto" Target="../media/hdphoto14.wdp"/><Relationship Id="rId4" Type="http://schemas.microsoft.com/office/2007/relationships/hdphoto" Target="../media/hdphoto12.wdp"/><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Заголовок 1"/>
          <p:cNvSpPr>
            <a:spLocks noGrp="1"/>
          </p:cNvSpPr>
          <p:nvPr>
            <p:ph type="title"/>
          </p:nvPr>
        </p:nvSpPr>
        <p:spPr>
          <a:xfrm>
            <a:off x="611560" y="1556792"/>
            <a:ext cx="8229600" cy="1287016"/>
          </a:xfrm>
        </p:spPr>
        <p:txBody>
          <a:bodyPr>
            <a:prstTxWarp prst="textWave1">
              <a:avLst/>
            </a:prstTxWarp>
          </a:bodyPr>
          <a:lstStyle/>
          <a:p>
            <a:r>
              <a:rPr lang="ru-RU" b="1" cap="all" dirty="0" smtClean="0">
                <a:ln w="9000" cmpd="sng">
                  <a:solidFill>
                    <a:srgbClr val="C00000"/>
                  </a:solidFill>
                  <a:prstDash val="solid"/>
                </a:ln>
                <a:solidFill>
                  <a:schemeClr val="bg1"/>
                </a:solidFill>
              </a:rPr>
              <a:t>«Одуванчиковая</a:t>
            </a:r>
            <a:endParaRPr lang="ru-RU" b="1" cap="all" dirty="0">
              <a:ln w="9000" cmpd="sng">
                <a:solidFill>
                  <a:srgbClr val="C00000"/>
                </a:solidFill>
                <a:prstDash val="solid"/>
              </a:ln>
              <a:solidFill>
                <a:schemeClr val="bg1"/>
              </a:solidFill>
              <a:effectLst/>
            </a:endParaRPr>
          </a:p>
        </p:txBody>
      </p:sp>
      <p:sp>
        <p:nvSpPr>
          <p:cNvPr id="11" name="Заголовок 1"/>
          <p:cNvSpPr txBox="1">
            <a:spLocks/>
          </p:cNvSpPr>
          <p:nvPr/>
        </p:nvSpPr>
        <p:spPr>
          <a:xfrm>
            <a:off x="1331640" y="3075122"/>
            <a:ext cx="6912768" cy="998240"/>
          </a:xfrm>
          <a:prstGeom prst="rect">
            <a:avLst/>
          </a:prstGeom>
        </p:spPr>
        <p:txBody>
          <a:bodyPr vert="horz" lIns="91440" tIns="45720" rIns="91440" bIns="45720" numCol="1" rtlCol="0" anchor="ctr">
            <a:prstTxWarp prst="textWave1">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cap="all" dirty="0" smtClean="0">
                <a:ln w="9000" cmpd="sng">
                  <a:solidFill>
                    <a:srgbClr val="C00000"/>
                  </a:solidFill>
                  <a:prstDash val="solid"/>
                </a:ln>
                <a:solidFill>
                  <a:schemeClr val="bg1"/>
                </a:solidFill>
              </a:rPr>
              <a:t>Кулинария»</a:t>
            </a:r>
            <a:endParaRPr lang="ru-RU" b="1" cap="all" dirty="0">
              <a:ln w="9000" cmpd="sng">
                <a:solidFill>
                  <a:srgbClr val="C00000"/>
                </a:solidFill>
                <a:prstDash val="solid"/>
              </a:ln>
              <a:solidFill>
                <a:schemeClr val="bg1"/>
              </a:solidFill>
            </a:endParaRPr>
          </a:p>
        </p:txBody>
      </p:sp>
      <p:sp>
        <p:nvSpPr>
          <p:cNvPr id="13" name="Объект 12"/>
          <p:cNvSpPr>
            <a:spLocks noGrp="1"/>
          </p:cNvSpPr>
          <p:nvPr>
            <p:ph idx="1"/>
          </p:nvPr>
        </p:nvSpPr>
        <p:spPr>
          <a:xfrm>
            <a:off x="4211960" y="5029799"/>
            <a:ext cx="4824536" cy="1015663"/>
          </a:xfrm>
          <a:prstGeom prst="rect">
            <a:avLst/>
          </a:prstGeom>
        </p:spPr>
        <p:txBody>
          <a:bodyPr wrap="square">
            <a:spAutoFit/>
          </a:bodyPr>
          <a:lstStyle/>
          <a:p>
            <a:pPr marL="0" lvl="0" indent="0" algn="ctr" fontAlgn="base">
              <a:spcBef>
                <a:spcPct val="0"/>
              </a:spcBef>
              <a:spcAft>
                <a:spcPct val="0"/>
              </a:spcAft>
              <a:buNone/>
              <a:defRPr/>
            </a:pPr>
            <a:r>
              <a:rPr lang="ru-RU" sz="2000" b="1" dirty="0">
                <a:ln w="1905">
                  <a:solidFill>
                    <a:schemeClr val="bg1"/>
                  </a:solidFill>
                </a:ln>
                <a:solidFill>
                  <a:srgbClr val="C00000"/>
                </a:solidFill>
                <a:effectLst>
                  <a:innerShdw blurRad="69850" dist="43180" dir="5400000">
                    <a:srgbClr val="000000">
                      <a:alpha val="65000"/>
                    </a:srgbClr>
                  </a:innerShdw>
                </a:effectLst>
                <a:latin typeface="Arial" charset="0"/>
                <a:cs typeface="Arial" charset="0"/>
              </a:rPr>
              <a:t>Подготовила воспитатель </a:t>
            </a:r>
            <a:endParaRPr lang="ru-RU" sz="2000" b="1" dirty="0" smtClean="0">
              <a:ln w="1905">
                <a:solidFill>
                  <a:schemeClr val="bg1"/>
                </a:solidFill>
              </a:ln>
              <a:solidFill>
                <a:srgbClr val="C00000"/>
              </a:solidFill>
              <a:effectLst>
                <a:innerShdw blurRad="69850" dist="43180" dir="5400000">
                  <a:srgbClr val="000000">
                    <a:alpha val="65000"/>
                  </a:srgbClr>
                </a:innerShdw>
              </a:effectLst>
              <a:latin typeface="Arial" charset="0"/>
              <a:cs typeface="Arial" charset="0"/>
            </a:endParaRPr>
          </a:p>
          <a:p>
            <a:pPr marL="0" lvl="0" indent="0" algn="ctr" fontAlgn="base">
              <a:spcBef>
                <a:spcPct val="0"/>
              </a:spcBef>
              <a:spcAft>
                <a:spcPct val="0"/>
              </a:spcAft>
              <a:buNone/>
              <a:defRPr/>
            </a:pPr>
            <a:r>
              <a:rPr lang="ru-RU" sz="2000" b="1" dirty="0" smtClean="0">
                <a:ln w="1905">
                  <a:solidFill>
                    <a:schemeClr val="bg1"/>
                  </a:solidFill>
                </a:ln>
                <a:solidFill>
                  <a:srgbClr val="C00000"/>
                </a:solidFill>
                <a:effectLst>
                  <a:innerShdw blurRad="69850" dist="43180" dir="5400000">
                    <a:srgbClr val="000000">
                      <a:alpha val="65000"/>
                    </a:srgbClr>
                  </a:innerShdw>
                </a:effectLst>
                <a:latin typeface="Arial" charset="0"/>
                <a:cs typeface="Arial" charset="0"/>
              </a:rPr>
              <a:t>гр. «Домовёнок»</a:t>
            </a:r>
            <a:endParaRPr lang="ru-RU" sz="2000" b="1" dirty="0">
              <a:ln w="1905">
                <a:solidFill>
                  <a:schemeClr val="bg1"/>
                </a:solidFill>
              </a:ln>
              <a:solidFill>
                <a:srgbClr val="C00000"/>
              </a:solidFill>
              <a:effectLst>
                <a:innerShdw blurRad="69850" dist="43180" dir="5400000">
                  <a:srgbClr val="000000">
                    <a:alpha val="65000"/>
                  </a:srgbClr>
                </a:innerShdw>
              </a:effectLst>
              <a:latin typeface="Arial" charset="0"/>
              <a:cs typeface="Arial" charset="0"/>
            </a:endParaRPr>
          </a:p>
          <a:p>
            <a:pPr marL="0" lvl="0" indent="0" algn="ctr" fontAlgn="base">
              <a:spcBef>
                <a:spcPct val="0"/>
              </a:spcBef>
              <a:spcAft>
                <a:spcPct val="0"/>
              </a:spcAft>
              <a:buNone/>
              <a:defRPr/>
            </a:pPr>
            <a:r>
              <a:rPr lang="ru-RU" sz="2000" b="1" dirty="0" smtClean="0">
                <a:ln w="1905">
                  <a:solidFill>
                    <a:schemeClr val="bg1"/>
                  </a:solidFill>
                </a:ln>
                <a:solidFill>
                  <a:srgbClr val="C00000"/>
                </a:solidFill>
                <a:effectLst>
                  <a:innerShdw blurRad="69850" dist="43180" dir="5400000">
                    <a:srgbClr val="000000">
                      <a:alpha val="65000"/>
                    </a:srgbClr>
                  </a:innerShdw>
                </a:effectLst>
                <a:latin typeface="Arial" charset="0"/>
                <a:cs typeface="Arial" charset="0"/>
              </a:rPr>
              <a:t>Терентьева О.В.  </a:t>
            </a:r>
            <a:endParaRPr lang="ru-RU" sz="2000" b="1" dirty="0">
              <a:ln w="1905">
                <a:solidFill>
                  <a:schemeClr val="bg1"/>
                </a:solidFill>
              </a:ln>
              <a:solidFill>
                <a:srgbClr val="C00000"/>
              </a:solidFill>
              <a:effectLst>
                <a:innerShdw blurRad="69850" dist="43180" dir="5400000">
                  <a:srgbClr val="000000">
                    <a:alpha val="65000"/>
                  </a:srgbClr>
                </a:innerShdw>
              </a:effectLst>
              <a:latin typeface="Arial" charset="0"/>
              <a:cs typeface="Arial" charset="0"/>
            </a:endParaRPr>
          </a:p>
        </p:txBody>
      </p:sp>
      <p:pic>
        <p:nvPicPr>
          <p:cNvPr id="14" name="Рисунок 13" descr="Варенье из одуванчиков"/>
          <p:cNvPicPr/>
          <p:nvPr/>
        </p:nvPicPr>
        <p:blipFill>
          <a:blip r:embed="rId3">
            <a:extLst>
              <a:ext uri="{28A0092B-C50C-407E-A947-70E740481C1C}">
                <a14:useLocalDpi xmlns:a14="http://schemas.microsoft.com/office/drawing/2010/main" val="0"/>
              </a:ext>
            </a:extLst>
          </a:blip>
          <a:srcRect/>
          <a:stretch>
            <a:fillRect/>
          </a:stretch>
        </p:blipFill>
        <p:spPr bwMode="auto">
          <a:xfrm>
            <a:off x="395536" y="3960928"/>
            <a:ext cx="3960440" cy="2834745"/>
          </a:xfrm>
          <a:prstGeom prst="ellipse">
            <a:avLst/>
          </a:prstGeom>
          <a:ln>
            <a:noFill/>
          </a:ln>
          <a:effectLst>
            <a:softEdge rad="112500"/>
          </a:effectLst>
        </p:spPr>
      </p:pic>
    </p:spTree>
    <p:extLst>
      <p:ext uri="{BB962C8B-B14F-4D97-AF65-F5344CB8AC3E}">
        <p14:creationId xmlns:p14="http://schemas.microsoft.com/office/powerpoint/2010/main" val="2251575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6" name="Picture 2" descr="Салат из одуванчиков - польза и вред, рецепты приготовления, виде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626" y="4426846"/>
            <a:ext cx="3626768" cy="24057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4835160"/>
            <a:ext cx="2813298" cy="199744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82960" y="188640"/>
            <a:ext cx="8064896" cy="5324535"/>
          </a:xfrm>
          <a:prstGeom prst="rect">
            <a:avLst/>
          </a:prstGeom>
        </p:spPr>
        <p:txBody>
          <a:bodyPr wrap="square">
            <a:spAutoFit/>
          </a:bodyPr>
          <a:lstStyle/>
          <a:p>
            <a:pPr marL="342900" indent="-342900">
              <a:buFont typeface="Wingdings" pitchFamily="2" charset="2"/>
              <a:buChar char="v"/>
            </a:pPr>
            <a:r>
              <a:rPr lang="ru-RU" sz="2000" b="1" dirty="0">
                <a:solidFill>
                  <a:srgbClr val="C00000"/>
                </a:solidFill>
              </a:rPr>
              <a:t>Зеленый салат с листьями одуванчика и крапивы</a:t>
            </a:r>
          </a:p>
          <a:p>
            <a:r>
              <a:rPr lang="ru-RU" u="sng" dirty="0">
                <a:hlinkClick r:id="rId5"/>
              </a:rPr>
              <a:t>https://www.russianfood.com/recipes/recipe.php?rid=146472</a:t>
            </a:r>
            <a:endParaRPr lang="ru-RU" dirty="0"/>
          </a:p>
          <a:p>
            <a:pPr marL="342900" indent="-342900">
              <a:buFont typeface="Wingdings" pitchFamily="2" charset="2"/>
              <a:buChar char="v"/>
            </a:pPr>
            <a:r>
              <a:rPr lang="ru-RU" sz="2000" b="1" dirty="0">
                <a:solidFill>
                  <a:srgbClr val="C00000"/>
                </a:solidFill>
              </a:rPr>
              <a:t>Салат из одуванчиков</a:t>
            </a:r>
          </a:p>
          <a:p>
            <a:r>
              <a:rPr lang="ru-RU" u="sng" dirty="0">
                <a:hlinkClick r:id="rId6"/>
              </a:rPr>
              <a:t>https://www.russianfood.com/recipes/recipe.php?rid=26010</a:t>
            </a:r>
            <a:endParaRPr lang="ru-RU" dirty="0"/>
          </a:p>
          <a:p>
            <a:pPr marL="285750" indent="-285750">
              <a:buFont typeface="Wingdings" pitchFamily="2" charset="2"/>
              <a:buChar char="v"/>
            </a:pPr>
            <a:r>
              <a:rPr lang="ru-RU" sz="2000" b="1" dirty="0">
                <a:solidFill>
                  <a:srgbClr val="C00000"/>
                </a:solidFill>
              </a:rPr>
              <a:t>Салат из одуванчика с яйцом</a:t>
            </a:r>
          </a:p>
          <a:p>
            <a:r>
              <a:rPr lang="ru-RU" u="sng" dirty="0">
                <a:hlinkClick r:id="rId7"/>
              </a:rPr>
              <a:t>https://www.russianfood.com/recipes/recipe.php?rid=48341</a:t>
            </a:r>
            <a:endParaRPr lang="ru-RU" dirty="0"/>
          </a:p>
          <a:p>
            <a:pPr marL="342900" indent="-342900">
              <a:buFont typeface="Wingdings" pitchFamily="2" charset="2"/>
              <a:buChar char="v"/>
            </a:pPr>
            <a:r>
              <a:rPr lang="ru-RU" sz="2000" b="1" dirty="0">
                <a:solidFill>
                  <a:srgbClr val="C00000"/>
                </a:solidFill>
              </a:rPr>
              <a:t>Салат из листьев одуванчика со сметаной</a:t>
            </a:r>
          </a:p>
          <a:p>
            <a:r>
              <a:rPr lang="ru-RU" u="sng" dirty="0">
                <a:hlinkClick r:id="rId8"/>
              </a:rPr>
              <a:t>https://www.russianfood.com/recipes/recipe.php?rid=60441</a:t>
            </a:r>
            <a:endParaRPr lang="ru-RU" dirty="0"/>
          </a:p>
          <a:p>
            <a:pPr marL="342900" indent="-342900">
              <a:buFont typeface="Wingdings" pitchFamily="2" charset="2"/>
              <a:buChar char="v"/>
            </a:pPr>
            <a:r>
              <a:rPr lang="ru-RU" sz="2000" b="1" dirty="0">
                <a:solidFill>
                  <a:srgbClr val="C00000"/>
                </a:solidFill>
              </a:rPr>
              <a:t>Салат из одуванчиков, с гренками и яйцом</a:t>
            </a:r>
          </a:p>
          <a:p>
            <a:r>
              <a:rPr lang="ru-RU" u="sng" dirty="0">
                <a:hlinkClick r:id="rId9"/>
              </a:rPr>
              <a:t>https://www.russianfood.com/recipes/recipe.php?rid=139741</a:t>
            </a:r>
            <a:endParaRPr lang="ru-RU" dirty="0"/>
          </a:p>
          <a:p>
            <a:pPr marL="342900" indent="-342900">
              <a:buFont typeface="Wingdings" pitchFamily="2" charset="2"/>
              <a:buChar char="v"/>
            </a:pPr>
            <a:r>
              <a:rPr lang="ru-RU" sz="2000" b="1" dirty="0">
                <a:solidFill>
                  <a:srgbClr val="C00000"/>
                </a:solidFill>
              </a:rPr>
              <a:t>Цветки одуванчика с сыром и простоквашей</a:t>
            </a:r>
          </a:p>
          <a:p>
            <a:r>
              <a:rPr lang="ru-RU" u="sng" dirty="0">
                <a:hlinkClick r:id="rId10"/>
              </a:rPr>
              <a:t>https://www.russianfood.com/recipes/recipe.php?rid=24090</a:t>
            </a:r>
            <a:endParaRPr lang="ru-RU" dirty="0"/>
          </a:p>
          <a:p>
            <a:pPr marL="342900" indent="-342900">
              <a:buFont typeface="Wingdings" pitchFamily="2" charset="2"/>
              <a:buChar char="v"/>
            </a:pPr>
            <a:r>
              <a:rPr lang="ru-RU" sz="2000" b="1" dirty="0">
                <a:solidFill>
                  <a:srgbClr val="C00000"/>
                </a:solidFill>
              </a:rPr>
              <a:t>Салат из одуванчика с зеленым луком и огурцом</a:t>
            </a:r>
          </a:p>
          <a:p>
            <a:r>
              <a:rPr lang="ru-RU" u="sng" dirty="0">
                <a:hlinkClick r:id="rId11"/>
              </a:rPr>
              <a:t>https://www.russianfood.com/recipes/recipe.php?rid=100158</a:t>
            </a:r>
            <a:endParaRPr lang="ru-RU" dirty="0"/>
          </a:p>
          <a:p>
            <a:pPr marL="342900" indent="-342900">
              <a:buFont typeface="Wingdings" pitchFamily="2" charset="2"/>
              <a:buChar char="v"/>
            </a:pPr>
            <a:r>
              <a:rPr lang="ru-RU" sz="2000" b="1" dirty="0">
                <a:solidFill>
                  <a:srgbClr val="C00000"/>
                </a:solidFill>
              </a:rPr>
              <a:t>Салат из одуванчиков с орехами</a:t>
            </a:r>
          </a:p>
          <a:p>
            <a:r>
              <a:rPr lang="ru-RU" u="sng" dirty="0">
                <a:hlinkClick r:id="rId12"/>
              </a:rPr>
              <a:t>https://www.russianfood.com/recipes/recipe.php?rid=48335</a:t>
            </a:r>
            <a:endParaRPr lang="ru-RU" dirty="0"/>
          </a:p>
          <a:p>
            <a:r>
              <a:rPr lang="ru-RU" dirty="0"/>
              <a:t> </a:t>
            </a:r>
          </a:p>
          <a:p>
            <a:r>
              <a:rPr lang="ru-RU" dirty="0"/>
              <a:t> </a:t>
            </a:r>
          </a:p>
        </p:txBody>
      </p:sp>
      <p:pic>
        <p:nvPicPr>
          <p:cNvPr id="5" name="Рисунок 4" descr="Салат из одуванчика"/>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73811" y="705096"/>
            <a:ext cx="2520186" cy="2142108"/>
          </a:xfrm>
          <a:prstGeom prst="ellipse">
            <a:avLst/>
          </a:prstGeom>
          <a:ln>
            <a:noFill/>
          </a:ln>
          <a:effectLst>
            <a:softEdge rad="112500"/>
          </a:effectLst>
        </p:spPr>
      </p:pic>
    </p:spTree>
    <p:extLst>
      <p:ext uri="{BB962C8B-B14F-4D97-AF65-F5344CB8AC3E}">
        <p14:creationId xmlns:p14="http://schemas.microsoft.com/office/powerpoint/2010/main" val="3795127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2492896"/>
          </a:xfrm>
        </p:spPr>
        <p:txBody>
          <a:bodyPr>
            <a:noAutofit/>
          </a:bodyPr>
          <a:lstStyle/>
          <a:p>
            <a:r>
              <a:rPr lang="ru-RU" sz="3200" b="1" dirty="0" smtClean="0">
                <a:solidFill>
                  <a:srgbClr val="C00000"/>
                </a:solidFill>
              </a:rPr>
              <a:t>Наши ребята и их родители из группы «Домовёнок» тоже не теряли время и приготовили много интересных блюд из одуванчиков. С некоторыми из них они хотят с вами поделиться:</a:t>
            </a:r>
            <a:endParaRPr lang="ru-RU" sz="3200" b="1" dirty="0">
              <a:solidFill>
                <a:srgbClr val="C00000"/>
              </a:solidFill>
            </a:endParaRPr>
          </a:p>
        </p:txBody>
      </p:sp>
      <p:sp>
        <p:nvSpPr>
          <p:cNvPr id="4" name="Прямоугольник 3"/>
          <p:cNvSpPr/>
          <p:nvPr/>
        </p:nvSpPr>
        <p:spPr>
          <a:xfrm>
            <a:off x="395536" y="2636912"/>
            <a:ext cx="4572000" cy="3016210"/>
          </a:xfrm>
          <a:prstGeom prst="rect">
            <a:avLst/>
          </a:prstGeom>
        </p:spPr>
        <p:txBody>
          <a:bodyPr>
            <a:spAutoFit/>
          </a:bodyPr>
          <a:lstStyle/>
          <a:p>
            <a:r>
              <a:rPr lang="ru-RU" sz="1900" b="1" dirty="0" smtClean="0">
                <a:solidFill>
                  <a:srgbClr val="002060"/>
                </a:solidFill>
              </a:rPr>
              <a:t>Нам  </a:t>
            </a:r>
            <a:r>
              <a:rPr lang="ru-RU" sz="1900" b="1" dirty="0">
                <a:solidFill>
                  <a:srgbClr val="002060"/>
                </a:solidFill>
              </a:rPr>
              <a:t>о свойствах целебных известно,</a:t>
            </a:r>
            <a:br>
              <a:rPr lang="ru-RU" sz="1900" b="1" dirty="0">
                <a:solidFill>
                  <a:srgbClr val="002060"/>
                </a:solidFill>
              </a:rPr>
            </a:br>
            <a:r>
              <a:rPr lang="ru-RU" sz="1900" b="1" dirty="0">
                <a:solidFill>
                  <a:srgbClr val="002060"/>
                </a:solidFill>
              </a:rPr>
              <a:t>Но волнует один лишь вопрос:</a:t>
            </a:r>
            <a:br>
              <a:rPr lang="ru-RU" sz="1900" b="1" dirty="0">
                <a:solidFill>
                  <a:srgbClr val="002060"/>
                </a:solidFill>
              </a:rPr>
            </a:br>
            <a:r>
              <a:rPr lang="ru-RU" sz="1900" b="1" dirty="0">
                <a:solidFill>
                  <a:srgbClr val="002060"/>
                </a:solidFill>
              </a:rPr>
              <a:t>«Как же горечь убрать и полезность</a:t>
            </a:r>
            <a:br>
              <a:rPr lang="ru-RU" sz="1900" b="1" dirty="0">
                <a:solidFill>
                  <a:srgbClr val="002060"/>
                </a:solidFill>
              </a:rPr>
            </a:br>
            <a:r>
              <a:rPr lang="ru-RU" sz="1900" b="1" dirty="0">
                <a:solidFill>
                  <a:srgbClr val="002060"/>
                </a:solidFill>
              </a:rPr>
              <a:t>Воспринять без надсады и слёз?!.»</a:t>
            </a:r>
            <a:br>
              <a:rPr lang="ru-RU" sz="1900" b="1" dirty="0">
                <a:solidFill>
                  <a:srgbClr val="002060"/>
                </a:solidFill>
              </a:rPr>
            </a:br>
            <a:r>
              <a:rPr lang="ru-RU" sz="1900" b="1" dirty="0" smtClean="0">
                <a:solidFill>
                  <a:srgbClr val="002060"/>
                </a:solidFill>
              </a:rPr>
              <a:t>«</a:t>
            </a:r>
            <a:r>
              <a:rPr lang="ru-RU" sz="1900" b="1" dirty="0">
                <a:solidFill>
                  <a:srgbClr val="002060"/>
                </a:solidFill>
              </a:rPr>
              <a:t>Вы внимательно понаблюдайте, –</a:t>
            </a:r>
            <a:br>
              <a:rPr lang="ru-RU" sz="1900" b="1" dirty="0">
                <a:solidFill>
                  <a:srgbClr val="002060"/>
                </a:solidFill>
              </a:rPr>
            </a:br>
            <a:r>
              <a:rPr lang="ru-RU" sz="1900" b="1" dirty="0" smtClean="0">
                <a:solidFill>
                  <a:srgbClr val="002060"/>
                </a:solidFill>
              </a:rPr>
              <a:t>«Домовята» вам всем говорят . </a:t>
            </a:r>
          </a:p>
          <a:p>
            <a:r>
              <a:rPr lang="ru-RU" sz="1900" b="1" dirty="0" smtClean="0">
                <a:solidFill>
                  <a:srgbClr val="002060"/>
                </a:solidFill>
              </a:rPr>
              <a:t>– </a:t>
            </a:r>
            <a:r>
              <a:rPr lang="ru-RU" sz="1900" b="1" dirty="0">
                <a:solidFill>
                  <a:srgbClr val="002060"/>
                </a:solidFill>
              </a:rPr>
              <a:t>Хоть </a:t>
            </a:r>
            <a:r>
              <a:rPr lang="ru-RU" sz="1900" b="1" dirty="0" smtClean="0">
                <a:solidFill>
                  <a:srgbClr val="002060"/>
                </a:solidFill>
              </a:rPr>
              <a:t>разок?  Нет!!! </a:t>
            </a:r>
            <a:r>
              <a:rPr lang="ru-RU" sz="1900" b="1" dirty="0">
                <a:solidFill>
                  <a:srgbClr val="002060"/>
                </a:solidFill>
              </a:rPr>
              <a:t/>
            </a:r>
            <a:br>
              <a:rPr lang="ru-RU" sz="1900" b="1" dirty="0">
                <a:solidFill>
                  <a:srgbClr val="002060"/>
                </a:solidFill>
              </a:rPr>
            </a:br>
            <a:r>
              <a:rPr lang="ru-RU" sz="1900" b="1" dirty="0">
                <a:solidFill>
                  <a:srgbClr val="002060"/>
                </a:solidFill>
              </a:rPr>
              <a:t>Всё мы тщательно моем... В салате</a:t>
            </a:r>
            <a:br>
              <a:rPr lang="ru-RU" sz="1900" b="1" dirty="0">
                <a:solidFill>
                  <a:srgbClr val="002060"/>
                </a:solidFill>
              </a:rPr>
            </a:br>
            <a:r>
              <a:rPr lang="ru-RU" sz="1900" b="1" dirty="0">
                <a:solidFill>
                  <a:srgbClr val="002060"/>
                </a:solidFill>
              </a:rPr>
              <a:t>Не нужна ни земля, ни песок...</a:t>
            </a:r>
            <a:br>
              <a:rPr lang="ru-RU" sz="1900" b="1" dirty="0">
                <a:solidFill>
                  <a:srgbClr val="002060"/>
                </a:solidFill>
              </a:rPr>
            </a:br>
            <a:endParaRPr lang="ru-RU" sz="1900" dirty="0">
              <a:solidFill>
                <a:srgbClr val="002060"/>
              </a:solidFill>
            </a:endParaRPr>
          </a:p>
        </p:txBody>
      </p:sp>
      <p:sp>
        <p:nvSpPr>
          <p:cNvPr id="5" name="Прямоугольник 4"/>
          <p:cNvSpPr/>
          <p:nvPr/>
        </p:nvSpPr>
        <p:spPr>
          <a:xfrm>
            <a:off x="4667692" y="2610683"/>
            <a:ext cx="4355976" cy="4478149"/>
          </a:xfrm>
          <a:prstGeom prst="rect">
            <a:avLst/>
          </a:prstGeom>
        </p:spPr>
        <p:txBody>
          <a:bodyPr wrap="square">
            <a:spAutoFit/>
          </a:bodyPr>
          <a:lstStyle/>
          <a:p>
            <a:r>
              <a:rPr lang="ru-RU" sz="1900" b="1" dirty="0">
                <a:solidFill>
                  <a:srgbClr val="002060"/>
                </a:solidFill>
              </a:rPr>
              <a:t>А затем нужно листья недолго</a:t>
            </a:r>
            <a:br>
              <a:rPr lang="ru-RU" sz="1900" b="1" dirty="0">
                <a:solidFill>
                  <a:srgbClr val="002060"/>
                </a:solidFill>
              </a:rPr>
            </a:br>
            <a:r>
              <a:rPr lang="ru-RU" sz="1900" b="1" dirty="0">
                <a:solidFill>
                  <a:srgbClr val="002060"/>
                </a:solidFill>
              </a:rPr>
              <a:t>В подсоленной воде подержать</a:t>
            </a:r>
            <a:br>
              <a:rPr lang="ru-RU" sz="1900" b="1" dirty="0">
                <a:solidFill>
                  <a:srgbClr val="002060"/>
                </a:solidFill>
              </a:rPr>
            </a:br>
            <a:r>
              <a:rPr lang="ru-RU" sz="1900" b="1" dirty="0">
                <a:solidFill>
                  <a:srgbClr val="002060"/>
                </a:solidFill>
              </a:rPr>
              <a:t>И отжать их от горького сока...</a:t>
            </a:r>
            <a:br>
              <a:rPr lang="ru-RU" sz="1900" b="1" dirty="0">
                <a:solidFill>
                  <a:srgbClr val="002060"/>
                </a:solidFill>
              </a:rPr>
            </a:br>
            <a:r>
              <a:rPr lang="ru-RU" sz="1900" b="1" dirty="0">
                <a:solidFill>
                  <a:srgbClr val="002060"/>
                </a:solidFill>
              </a:rPr>
              <a:t>Вот теперь – можно резать в салат!!!</a:t>
            </a:r>
            <a:br>
              <a:rPr lang="ru-RU" sz="1900" b="1" dirty="0">
                <a:solidFill>
                  <a:srgbClr val="002060"/>
                </a:solidFill>
              </a:rPr>
            </a:br>
            <a:r>
              <a:rPr lang="ru-RU" sz="1900" b="1" dirty="0">
                <a:solidFill>
                  <a:srgbClr val="002060"/>
                </a:solidFill>
              </a:rPr>
              <a:t/>
            </a:r>
            <a:br>
              <a:rPr lang="ru-RU" sz="1900" b="1" dirty="0">
                <a:solidFill>
                  <a:srgbClr val="002060"/>
                </a:solidFill>
              </a:rPr>
            </a:br>
            <a:r>
              <a:rPr lang="ru-RU" sz="1900" b="1" dirty="0">
                <a:solidFill>
                  <a:srgbClr val="002060"/>
                </a:solidFill>
              </a:rPr>
              <a:t>Добавляем укроп и петрушку...</a:t>
            </a:r>
            <a:br>
              <a:rPr lang="ru-RU" sz="1900" b="1" dirty="0">
                <a:solidFill>
                  <a:srgbClr val="002060"/>
                </a:solidFill>
              </a:rPr>
            </a:br>
            <a:r>
              <a:rPr lang="ru-RU" sz="1900" b="1" dirty="0">
                <a:solidFill>
                  <a:srgbClr val="002060"/>
                </a:solidFill>
              </a:rPr>
              <a:t>Лука пёрышки и чеснока...</a:t>
            </a:r>
            <a:br>
              <a:rPr lang="ru-RU" sz="1900" b="1" dirty="0">
                <a:solidFill>
                  <a:srgbClr val="002060"/>
                </a:solidFill>
              </a:rPr>
            </a:br>
            <a:r>
              <a:rPr lang="ru-RU" sz="1900" b="1" dirty="0">
                <a:solidFill>
                  <a:srgbClr val="002060"/>
                </a:solidFill>
              </a:rPr>
              <a:t>Перец чёрный, соль, уксус – по вкусу...</a:t>
            </a:r>
            <a:br>
              <a:rPr lang="ru-RU" sz="1900" b="1" dirty="0">
                <a:solidFill>
                  <a:srgbClr val="002060"/>
                </a:solidFill>
              </a:rPr>
            </a:br>
            <a:r>
              <a:rPr lang="ru-RU" sz="1900" b="1" dirty="0">
                <a:solidFill>
                  <a:srgbClr val="002060"/>
                </a:solidFill>
              </a:rPr>
              <a:t>Маслом сбрызгиваем всё слегка</a:t>
            </a:r>
            <a:r>
              <a:rPr lang="ru-RU" sz="1900" b="1" dirty="0" smtClean="0">
                <a:solidFill>
                  <a:srgbClr val="002060"/>
                </a:solidFill>
              </a:rPr>
              <a:t>...</a:t>
            </a:r>
            <a:r>
              <a:rPr lang="ru-RU" sz="1900" b="1" dirty="0">
                <a:solidFill>
                  <a:srgbClr val="002060"/>
                </a:solidFill>
              </a:rPr>
              <a:t/>
            </a:r>
            <a:br>
              <a:rPr lang="ru-RU" sz="1900" b="1" dirty="0">
                <a:solidFill>
                  <a:srgbClr val="002060"/>
                </a:solidFill>
              </a:rPr>
            </a:br>
            <a:r>
              <a:rPr lang="ru-RU" sz="1900" b="1" dirty="0">
                <a:solidFill>
                  <a:srgbClr val="002060"/>
                </a:solidFill>
              </a:rPr>
              <a:t/>
            </a:r>
            <a:br>
              <a:rPr lang="ru-RU" sz="1900" b="1" dirty="0">
                <a:solidFill>
                  <a:srgbClr val="002060"/>
                </a:solidFill>
              </a:rPr>
            </a:br>
            <a:r>
              <a:rPr lang="ru-RU" sz="1900" b="1" dirty="0" smtClean="0">
                <a:solidFill>
                  <a:srgbClr val="002060"/>
                </a:solidFill>
              </a:rPr>
              <a:t>Сок </a:t>
            </a:r>
            <a:r>
              <a:rPr lang="ru-RU" sz="1900" b="1" dirty="0">
                <a:solidFill>
                  <a:srgbClr val="002060"/>
                </a:solidFill>
              </a:rPr>
              <a:t>лимона и капелька мёда,</a:t>
            </a:r>
            <a:br>
              <a:rPr lang="ru-RU" sz="1900" b="1" dirty="0">
                <a:solidFill>
                  <a:srgbClr val="002060"/>
                </a:solidFill>
              </a:rPr>
            </a:br>
            <a:r>
              <a:rPr lang="ru-RU" sz="1900" b="1" dirty="0">
                <a:solidFill>
                  <a:srgbClr val="002060"/>
                </a:solidFill>
              </a:rPr>
              <a:t>Крупно тёртое яблоко, тмин</a:t>
            </a:r>
            <a:br>
              <a:rPr lang="ru-RU" sz="1900" b="1" dirty="0">
                <a:solidFill>
                  <a:srgbClr val="002060"/>
                </a:solidFill>
              </a:rPr>
            </a:br>
            <a:r>
              <a:rPr lang="ru-RU" sz="1900" b="1" dirty="0">
                <a:solidFill>
                  <a:srgbClr val="002060"/>
                </a:solidFill>
              </a:rPr>
              <a:t>Вкус салата улучшат намного!!!» –</a:t>
            </a:r>
            <a:br>
              <a:rPr lang="ru-RU" sz="1900" b="1" dirty="0">
                <a:solidFill>
                  <a:srgbClr val="002060"/>
                </a:solidFill>
              </a:rPr>
            </a:br>
            <a:r>
              <a:rPr lang="ru-RU" sz="1900" b="1" dirty="0" smtClean="0">
                <a:solidFill>
                  <a:srgbClr val="002060"/>
                </a:solidFill>
              </a:rPr>
              <a:t>И подарят нам свой витамин!</a:t>
            </a:r>
            <a:r>
              <a:rPr lang="ru-RU" sz="1900" b="1" dirty="0">
                <a:solidFill>
                  <a:srgbClr val="FF0000"/>
                </a:solidFill>
              </a:rPr>
              <a:t/>
            </a:r>
            <a:br>
              <a:rPr lang="ru-RU" sz="1900" b="1" dirty="0">
                <a:solidFill>
                  <a:srgbClr val="FF0000"/>
                </a:solidFill>
              </a:rPr>
            </a:br>
            <a:endParaRPr lang="ru-RU" sz="1900" dirty="0">
              <a:solidFill>
                <a:srgbClr val="FF0000"/>
              </a:solidFill>
            </a:endParaRP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31640" y="5295131"/>
            <a:ext cx="2952750" cy="15335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695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rmAutofit/>
          </a:bodyPr>
          <a:lstStyle/>
          <a:p>
            <a:r>
              <a:rPr lang="ru-RU" sz="3200" b="1" dirty="0" smtClean="0">
                <a:solidFill>
                  <a:srgbClr val="C00000"/>
                </a:solidFill>
              </a:rPr>
              <a:t>Салат из одуванчиков от Марка </a:t>
            </a:r>
            <a:r>
              <a:rPr lang="ru-RU" sz="3200" b="1" dirty="0" err="1" smtClean="0">
                <a:solidFill>
                  <a:srgbClr val="C00000"/>
                </a:solidFill>
              </a:rPr>
              <a:t>Мишкевича</a:t>
            </a:r>
            <a:r>
              <a:rPr lang="ru-RU" sz="3200" b="1" dirty="0" smtClean="0">
                <a:solidFill>
                  <a:srgbClr val="C00000"/>
                </a:solidFill>
              </a:rPr>
              <a:t> и его мамы Евгении Александровны:</a:t>
            </a:r>
            <a:endParaRPr lang="ru-RU" sz="3200" b="1" dirty="0">
              <a:solidFill>
                <a:srgbClr val="C00000"/>
              </a:solidFill>
            </a:endParaRPr>
          </a:p>
        </p:txBody>
      </p:sp>
      <p:sp>
        <p:nvSpPr>
          <p:cNvPr id="4" name="Вертикальный свиток 3"/>
          <p:cNvSpPr/>
          <p:nvPr/>
        </p:nvSpPr>
        <p:spPr>
          <a:xfrm>
            <a:off x="179512" y="1340768"/>
            <a:ext cx="2520280" cy="5256584"/>
          </a:xfrm>
          <a:prstGeom prst="verticalScroll">
            <a:avLst/>
          </a:prstGeom>
          <a:solidFill>
            <a:srgbClr val="92D050">
              <a:alpha val="34902"/>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2060"/>
                </a:solidFill>
              </a:rPr>
              <a:t>Ингредиенты: </a:t>
            </a:r>
          </a:p>
          <a:p>
            <a:r>
              <a:rPr lang="ru-RU" sz="1600" b="1" dirty="0" smtClean="0">
                <a:solidFill>
                  <a:srgbClr val="002060"/>
                </a:solidFill>
              </a:rPr>
              <a:t>1. Листья одуванчика;</a:t>
            </a:r>
          </a:p>
          <a:p>
            <a:r>
              <a:rPr lang="ru-RU" sz="1600" b="1" dirty="0" smtClean="0">
                <a:solidFill>
                  <a:srgbClr val="002060"/>
                </a:solidFill>
              </a:rPr>
              <a:t>2. Морковь;</a:t>
            </a:r>
          </a:p>
          <a:p>
            <a:r>
              <a:rPr lang="ru-RU" sz="1600" b="1" dirty="0" smtClean="0">
                <a:solidFill>
                  <a:srgbClr val="002060"/>
                </a:solidFill>
              </a:rPr>
              <a:t>3. Кунжут;</a:t>
            </a:r>
          </a:p>
          <a:p>
            <a:r>
              <a:rPr lang="ru-RU" sz="1600" b="1" dirty="0" smtClean="0">
                <a:solidFill>
                  <a:srgbClr val="002060"/>
                </a:solidFill>
              </a:rPr>
              <a:t>4. ½ лимона;</a:t>
            </a:r>
          </a:p>
          <a:p>
            <a:r>
              <a:rPr lang="ru-RU" sz="1600" b="1" dirty="0" smtClean="0">
                <a:solidFill>
                  <a:srgbClr val="002060"/>
                </a:solidFill>
              </a:rPr>
              <a:t>5. Оливковое масло;</a:t>
            </a:r>
          </a:p>
          <a:p>
            <a:r>
              <a:rPr lang="ru-RU" sz="1600" b="1" dirty="0" smtClean="0">
                <a:solidFill>
                  <a:srgbClr val="002060"/>
                </a:solidFill>
              </a:rPr>
              <a:t>6. Немного соли.</a:t>
            </a:r>
          </a:p>
          <a:p>
            <a:r>
              <a:rPr lang="ru-RU" sz="1400" b="1" dirty="0" smtClean="0">
                <a:solidFill>
                  <a:srgbClr val="002060"/>
                </a:solidFill>
              </a:rPr>
              <a:t>Листья одуванчика несколько раз промыть, мелко порезать.</a:t>
            </a:r>
          </a:p>
          <a:p>
            <a:r>
              <a:rPr lang="ru-RU" sz="1400" b="1" dirty="0" smtClean="0">
                <a:solidFill>
                  <a:srgbClr val="002060"/>
                </a:solidFill>
              </a:rPr>
              <a:t>Морковь натереть на тёрке.</a:t>
            </a:r>
          </a:p>
          <a:p>
            <a:r>
              <a:rPr lang="ru-RU" sz="1400" b="1" dirty="0" smtClean="0">
                <a:solidFill>
                  <a:srgbClr val="002060"/>
                </a:solidFill>
              </a:rPr>
              <a:t>Перемешать, добавить семена кунжута.</a:t>
            </a:r>
          </a:p>
          <a:p>
            <a:r>
              <a:rPr lang="ru-RU" sz="1400" b="1" dirty="0" smtClean="0">
                <a:solidFill>
                  <a:srgbClr val="002060"/>
                </a:solidFill>
              </a:rPr>
              <a:t>Заправить лимонным  соком и оливковым маслом и чуть-чуть соли. </a:t>
            </a:r>
          </a:p>
          <a:p>
            <a:r>
              <a:rPr lang="ru-RU" sz="1200" b="1" dirty="0" smtClean="0">
                <a:solidFill>
                  <a:srgbClr val="002060"/>
                </a:solidFill>
              </a:rPr>
              <a:t>Приятного аппетита!!!</a:t>
            </a:r>
            <a:endParaRPr lang="ru-RU" sz="1200" b="1" dirty="0">
              <a:solidFill>
                <a:srgbClr val="002060"/>
              </a:solidFill>
            </a:endParaRPr>
          </a:p>
        </p:txBody>
      </p:sp>
      <p:pic>
        <p:nvPicPr>
          <p:cNvPr id="12" name="Picture 2" descr="D:\Фото и видео Одуванчики\IMG-1b9fb0c0cfd2c1f5e1029f8eab35072b-V.jpg"/>
          <p:cNvPicPr preferRelativeResize="0">
            <a:picLocks noGrp="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541079"/>
            <a:ext cx="2376000" cy="1504800"/>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3" descr="D:\Фото и видео Одуванчики\IMG-2e6572eababb4e12775edafbcf74a0ae-V.jpg"/>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3356992"/>
            <a:ext cx="2376000" cy="1504800"/>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4" descr="D:\Фото и видео Одуванчики\IMG-87b17598a04705b12cdf3850ed826943-V.jpg"/>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0764" y="5157192"/>
            <a:ext cx="2376000" cy="1504800"/>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Picture 5" descr="D:\Фото и видео Одуванчики\IMG-64892a196faacb065818a70cf5ab9f00-V.jpg"/>
          <p:cNvPicPr preferRelativeResize="0">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140764" y="1484784"/>
            <a:ext cx="2376000" cy="1504800"/>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Picture 7" descr="D:\Фото и видео Одуванчики\IMG-e4435e532724da7fe1e69a865ee0955e-V.jp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3848" y="5157192"/>
            <a:ext cx="2376000" cy="1504800"/>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Picture 6" descr="D:\Фото и видео Одуванчики\IMG-e0951575a35a9ca9d60ce1f11b0fb93b-V.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40764" y="3356992"/>
            <a:ext cx="2376000" cy="1503358"/>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875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143000"/>
          </a:xfrm>
        </p:spPr>
        <p:txBody>
          <a:bodyPr>
            <a:normAutofit/>
          </a:bodyPr>
          <a:lstStyle/>
          <a:p>
            <a:r>
              <a:rPr lang="ru-RU" sz="3200" b="1" dirty="0" smtClean="0">
                <a:solidFill>
                  <a:srgbClr val="C00000"/>
                </a:solidFill>
              </a:rPr>
              <a:t>Варенье из одуванчиков от </a:t>
            </a:r>
            <a:r>
              <a:rPr lang="ru-RU" sz="3200" b="1" dirty="0" err="1" smtClean="0">
                <a:solidFill>
                  <a:srgbClr val="C00000"/>
                </a:solidFill>
              </a:rPr>
              <a:t>Кострюковой</a:t>
            </a:r>
            <a:r>
              <a:rPr lang="ru-RU" sz="3200" b="1" dirty="0" smtClean="0">
                <a:solidFill>
                  <a:srgbClr val="C00000"/>
                </a:solidFill>
              </a:rPr>
              <a:t> Жени и ее мамы Натальи Александровны:</a:t>
            </a:r>
            <a:endParaRPr lang="ru-RU" sz="3200" b="1" dirty="0">
              <a:solidFill>
                <a:srgbClr val="C00000"/>
              </a:solidFill>
            </a:endParaRPr>
          </a:p>
        </p:txBody>
      </p:sp>
      <p:sp>
        <p:nvSpPr>
          <p:cNvPr id="4" name="Вертикальный свиток 3"/>
          <p:cNvSpPr/>
          <p:nvPr/>
        </p:nvSpPr>
        <p:spPr>
          <a:xfrm>
            <a:off x="179512" y="1268760"/>
            <a:ext cx="2520000" cy="5472000"/>
          </a:xfrm>
          <a:prstGeom prst="verticalScroll">
            <a:avLst/>
          </a:prstGeom>
          <a:solidFill>
            <a:srgbClr val="92D050">
              <a:alpha val="34902"/>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smtClean="0">
              <a:solidFill>
                <a:srgbClr val="002060"/>
              </a:solidFill>
            </a:endParaRPr>
          </a:p>
          <a:p>
            <a:pPr algn="ctr"/>
            <a:endParaRPr lang="ru-RU" sz="1600" b="1" dirty="0" smtClean="0">
              <a:solidFill>
                <a:srgbClr val="002060"/>
              </a:solidFill>
            </a:endParaRPr>
          </a:p>
          <a:p>
            <a:pPr algn="ctr"/>
            <a:r>
              <a:rPr lang="ru-RU" sz="1600" b="1" dirty="0" smtClean="0">
                <a:solidFill>
                  <a:srgbClr val="002060"/>
                </a:solidFill>
              </a:rPr>
              <a:t>Ингредиенты:</a:t>
            </a:r>
          </a:p>
          <a:p>
            <a:endParaRPr lang="ru-RU" sz="1600" b="1" dirty="0" smtClean="0">
              <a:solidFill>
                <a:srgbClr val="002060"/>
              </a:solidFill>
            </a:endParaRPr>
          </a:p>
          <a:p>
            <a:r>
              <a:rPr lang="ru-RU" sz="1600" b="1" dirty="0" smtClean="0">
                <a:solidFill>
                  <a:srgbClr val="002060"/>
                </a:solidFill>
              </a:rPr>
              <a:t>1. 300 цветков одуванчика;</a:t>
            </a:r>
          </a:p>
          <a:p>
            <a:r>
              <a:rPr lang="ru-RU" sz="1600" b="1" dirty="0" smtClean="0">
                <a:solidFill>
                  <a:srgbClr val="002060"/>
                </a:solidFill>
              </a:rPr>
              <a:t>2. 750гр. сахара;</a:t>
            </a:r>
          </a:p>
          <a:p>
            <a:r>
              <a:rPr lang="ru-RU" sz="1600" b="1" dirty="0" smtClean="0">
                <a:solidFill>
                  <a:srgbClr val="002060"/>
                </a:solidFill>
              </a:rPr>
              <a:t>3. 1 лимон;</a:t>
            </a:r>
          </a:p>
          <a:p>
            <a:r>
              <a:rPr lang="ru-RU" sz="1600" b="1" dirty="0" smtClean="0">
                <a:solidFill>
                  <a:srgbClr val="002060"/>
                </a:solidFill>
              </a:rPr>
              <a:t>4. 500 мл. воды</a:t>
            </a:r>
          </a:p>
          <a:p>
            <a:endParaRPr lang="ru-RU" sz="1400" b="1" dirty="0" smtClean="0">
              <a:solidFill>
                <a:srgbClr val="002060"/>
              </a:solidFill>
            </a:endParaRPr>
          </a:p>
          <a:p>
            <a:r>
              <a:rPr lang="ru-RU" sz="1400" b="1" dirty="0" smtClean="0">
                <a:solidFill>
                  <a:srgbClr val="002060"/>
                </a:solidFill>
              </a:rPr>
              <a:t>Замочить одуванчики в солёной воде на 3 часа, тщательно промыть, добавить воду и кипятить 15 мин. Оставить отвар на 12 часов. Выжать через марлю. Добавить сахар и лимон и кипятить 30 мин. Готовое варенье остудить и разложить по баночкам.</a:t>
            </a:r>
          </a:p>
          <a:p>
            <a:endParaRPr lang="ru-RU" sz="1400" b="1" dirty="0">
              <a:solidFill>
                <a:srgbClr val="002060"/>
              </a:solidFill>
            </a:endParaRPr>
          </a:p>
          <a:p>
            <a:r>
              <a:rPr lang="ru-RU" sz="1400" b="1" dirty="0" smtClean="0">
                <a:solidFill>
                  <a:srgbClr val="002060"/>
                </a:solidFill>
              </a:rPr>
              <a:t>Приятного аппетита!</a:t>
            </a:r>
          </a:p>
          <a:p>
            <a:endParaRPr lang="ru-RU" sz="1400" b="1" dirty="0">
              <a:solidFill>
                <a:srgbClr val="002060"/>
              </a:solidFill>
            </a:endParaRPr>
          </a:p>
          <a:p>
            <a:endParaRPr lang="ru-RU" sz="1400" b="1" dirty="0" smtClean="0">
              <a:solidFill>
                <a:srgbClr val="002060"/>
              </a:solidFill>
            </a:endParaRPr>
          </a:p>
          <a:p>
            <a:pPr marL="342900" indent="-342900" algn="ctr">
              <a:buAutoNum type="arabicPeriod"/>
            </a:pPr>
            <a:endParaRPr lang="ru-RU" b="1" dirty="0" smtClean="0">
              <a:solidFill>
                <a:srgbClr val="002060"/>
              </a:solidFill>
            </a:endParaRPr>
          </a:p>
          <a:p>
            <a:pPr algn="ctr"/>
            <a:endParaRPr lang="ru-RU" dirty="0"/>
          </a:p>
        </p:txBody>
      </p:sp>
      <p:pic>
        <p:nvPicPr>
          <p:cNvPr id="4098" name="Picture 2" descr="D:\Фото и видео Одуванчики\1589609831201.jp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446560"/>
            <a:ext cx="1800000" cy="2376000"/>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9" name="Picture 3" descr="D:\Фото и видео Одуванчики\1589609618484.jpg"/>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438669"/>
            <a:ext cx="1800000" cy="2376000"/>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D:\Фото и видео Одуванчики\1589609618430.jpg"/>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1412776"/>
            <a:ext cx="1800000" cy="2376000"/>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1" name="Picture 5" descr="D:\Фото и видео Одуванчики\1589609610288.jpg"/>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4221088"/>
            <a:ext cx="1800000" cy="2376000"/>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2" name="Picture 6" descr="D:\Фото и видео Одуванчики\1589609610340.jpg"/>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040" y="4221352"/>
            <a:ext cx="1800000" cy="2376000"/>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3" name="Picture 7" descr="D:\Фото и видео Одуванчики\1589609610211.jpg"/>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2280" y="4221352"/>
            <a:ext cx="1800000" cy="2376000"/>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112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354162"/>
          </a:xfrm>
        </p:spPr>
        <p:txBody>
          <a:bodyPr>
            <a:noAutofit/>
          </a:bodyPr>
          <a:lstStyle/>
          <a:p>
            <a:r>
              <a:rPr lang="ru-RU" sz="3200" b="1" dirty="0" smtClean="0">
                <a:solidFill>
                  <a:srgbClr val="C00000"/>
                </a:solidFill>
              </a:rPr>
              <a:t>Мармелад из одуванчиков предлагает вам приготовить </a:t>
            </a:r>
            <a:r>
              <a:rPr lang="ru-RU" sz="3200" b="1" dirty="0" err="1" smtClean="0">
                <a:solidFill>
                  <a:srgbClr val="C00000"/>
                </a:solidFill>
              </a:rPr>
              <a:t>Доровских</a:t>
            </a:r>
            <a:r>
              <a:rPr lang="ru-RU" sz="3200" b="1" dirty="0" smtClean="0">
                <a:solidFill>
                  <a:srgbClr val="C00000"/>
                </a:solidFill>
              </a:rPr>
              <a:t> Миша и его мама Любовь Геннадьевна:</a:t>
            </a:r>
            <a:endParaRPr lang="ru-RU" sz="3200" b="1" dirty="0">
              <a:solidFill>
                <a:srgbClr val="C00000"/>
              </a:solidFill>
            </a:endParaRPr>
          </a:p>
        </p:txBody>
      </p:sp>
      <p:sp>
        <p:nvSpPr>
          <p:cNvPr id="4" name="Вертикальный свиток 3"/>
          <p:cNvSpPr/>
          <p:nvPr/>
        </p:nvSpPr>
        <p:spPr>
          <a:xfrm>
            <a:off x="35496" y="1268760"/>
            <a:ext cx="2520000" cy="5472024"/>
          </a:xfrm>
          <a:prstGeom prst="verticalScroll">
            <a:avLst/>
          </a:prstGeom>
          <a:solidFill>
            <a:srgbClr val="92D050">
              <a:alpha val="34902"/>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2060"/>
                </a:solidFill>
              </a:rPr>
              <a:t>Ингредиенты:</a:t>
            </a:r>
          </a:p>
          <a:p>
            <a:r>
              <a:rPr lang="ru-RU" sz="1400" b="1" dirty="0" smtClean="0">
                <a:solidFill>
                  <a:srgbClr val="002060"/>
                </a:solidFill>
              </a:rPr>
              <a:t>1.Цветочные головки – 1,5 </a:t>
            </a:r>
            <a:r>
              <a:rPr lang="ru-RU" sz="1400" b="1" dirty="0" err="1" smtClean="0">
                <a:solidFill>
                  <a:srgbClr val="002060"/>
                </a:solidFill>
              </a:rPr>
              <a:t>стак</a:t>
            </a:r>
            <a:r>
              <a:rPr lang="ru-RU" sz="1400" b="1" dirty="0" smtClean="0">
                <a:solidFill>
                  <a:srgbClr val="002060"/>
                </a:solidFill>
              </a:rPr>
              <a:t>;</a:t>
            </a:r>
          </a:p>
          <a:p>
            <a:r>
              <a:rPr lang="ru-RU" sz="1400" b="1" dirty="0" smtClean="0">
                <a:solidFill>
                  <a:srgbClr val="002060"/>
                </a:solidFill>
              </a:rPr>
              <a:t>2.Агар-агар – 3 </a:t>
            </a:r>
            <a:r>
              <a:rPr lang="ru-RU" sz="1400" b="1" dirty="0" err="1" smtClean="0">
                <a:solidFill>
                  <a:srgbClr val="002060"/>
                </a:solidFill>
              </a:rPr>
              <a:t>ч.л</a:t>
            </a:r>
            <a:r>
              <a:rPr lang="ru-RU" sz="1400" b="1" dirty="0" smtClean="0">
                <a:solidFill>
                  <a:srgbClr val="002060"/>
                </a:solidFill>
              </a:rPr>
              <a:t>;</a:t>
            </a:r>
          </a:p>
          <a:p>
            <a:r>
              <a:rPr lang="ru-RU" sz="1400" b="1" dirty="0" smtClean="0">
                <a:solidFill>
                  <a:srgbClr val="002060"/>
                </a:solidFill>
              </a:rPr>
              <a:t>3.Вода – 400мл;</a:t>
            </a:r>
          </a:p>
          <a:p>
            <a:r>
              <a:rPr lang="ru-RU" sz="1400" b="1" dirty="0" smtClean="0">
                <a:solidFill>
                  <a:srgbClr val="002060"/>
                </a:solidFill>
              </a:rPr>
              <a:t>4.Сахар – 130гр;</a:t>
            </a:r>
          </a:p>
          <a:p>
            <a:r>
              <a:rPr lang="ru-RU" sz="1400" b="1" dirty="0" smtClean="0">
                <a:solidFill>
                  <a:srgbClr val="002060"/>
                </a:solidFill>
              </a:rPr>
              <a:t>5. Лимон -1/2 шт.</a:t>
            </a:r>
          </a:p>
          <a:p>
            <a:r>
              <a:rPr lang="ru-RU" sz="1200" b="1" dirty="0" smtClean="0">
                <a:solidFill>
                  <a:srgbClr val="002060"/>
                </a:solidFill>
              </a:rPr>
              <a:t>Порошок агар-агар заливают холодной водой 70-80 мл. Промытые цветочные головки режут или разламывают пополам в продольном направлении, выдергивают лепестки и бросают их в кастрюлю. Вода, сахар и лимонный сок с лепестками варят на медленном огне 10 мин. Процеживают. В теплую жидкость кладут разбухший агар-агар, перемешивают и кипятят 5 мин на среднем огне. Жидкость разливают в силиконовые формочки для застывания.</a:t>
            </a:r>
            <a:endParaRPr lang="ru-RU" sz="1200" b="1" dirty="0">
              <a:solidFill>
                <a:srgbClr val="002060"/>
              </a:solidFill>
            </a:endParaRPr>
          </a:p>
        </p:txBody>
      </p:sp>
      <p:pic>
        <p:nvPicPr>
          <p:cNvPr id="1027" name="Picture 3" descr="D:\Фото и видео Одуванчики\IMG-04df801864be9d373451294bc1565ec7-V.jp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1700808"/>
            <a:ext cx="1800000" cy="2376000"/>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D:\Фото и видео Одуванчики\IMG-3d8ce53b5bc616665d7b8d0f09f27f32-V.jpg"/>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5392" y="1700808"/>
            <a:ext cx="1800000" cy="2376000"/>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9" name="Picture 5" descr="D:\Фото и видео Одуванчики\IMG-9ae5a7b5285111665c1c933e61cc4638-V.jpg"/>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8" y="4364784"/>
            <a:ext cx="1800000" cy="2376000"/>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1" name="Picture 7" descr="D:\Фото и видео Одуванчики\IMG-0096ceab6fcd81570f820ec27b0d8f54-V.jpg"/>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5632" y="1701072"/>
            <a:ext cx="1800000" cy="2376000"/>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D:\Фото и видео Одуванчики\IMG-0aca8f0776dbabc3480719b14b939515-V.jpg"/>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75512" y="4332473"/>
            <a:ext cx="1800000" cy="2376000"/>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066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4" y="135864"/>
            <a:ext cx="8229600" cy="1143000"/>
          </a:xfrm>
        </p:spPr>
        <p:txBody>
          <a:bodyPr>
            <a:noAutofit/>
          </a:bodyPr>
          <a:lstStyle/>
          <a:p>
            <a:r>
              <a:rPr lang="ru-RU" sz="2900" b="1" dirty="0" smtClean="0">
                <a:solidFill>
                  <a:srgbClr val="C00000"/>
                </a:solidFill>
              </a:rPr>
              <a:t>Вкусный и полезный коктейль </a:t>
            </a:r>
            <a:r>
              <a:rPr lang="ru-RU" sz="2900" b="1" dirty="0" err="1">
                <a:solidFill>
                  <a:srgbClr val="C00000"/>
                </a:solidFill>
              </a:rPr>
              <a:t>с</a:t>
            </a:r>
            <a:r>
              <a:rPr lang="ru-RU" sz="2900" b="1" dirty="0" err="1" smtClean="0">
                <a:solidFill>
                  <a:srgbClr val="C00000"/>
                </a:solidFill>
              </a:rPr>
              <a:t>музи</a:t>
            </a:r>
            <a:r>
              <a:rPr lang="ru-RU" sz="2900" b="1" dirty="0" smtClean="0">
                <a:solidFill>
                  <a:srgbClr val="C00000"/>
                </a:solidFill>
              </a:rPr>
              <a:t> от Ивлевой Алисы и ее мамы Ольги Александровны:</a:t>
            </a:r>
            <a:endParaRPr lang="ru-RU" sz="2900" b="1" dirty="0">
              <a:solidFill>
                <a:srgbClr val="C00000"/>
              </a:solidFill>
            </a:endParaRPr>
          </a:p>
        </p:txBody>
      </p:sp>
      <p:sp>
        <p:nvSpPr>
          <p:cNvPr id="4" name="Вертикальный свиток 3"/>
          <p:cNvSpPr/>
          <p:nvPr/>
        </p:nvSpPr>
        <p:spPr>
          <a:xfrm>
            <a:off x="107504" y="1484784"/>
            <a:ext cx="2520000" cy="5256000"/>
          </a:xfrm>
          <a:prstGeom prst="verticalScroll">
            <a:avLst/>
          </a:prstGeom>
          <a:solidFill>
            <a:srgbClr val="92D050">
              <a:alpha val="34902"/>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rPr>
              <a:t>     Ингредиенты:</a:t>
            </a:r>
          </a:p>
          <a:p>
            <a:pPr marL="342900" indent="-342900">
              <a:buAutoNum type="arabicPeriod"/>
            </a:pPr>
            <a:r>
              <a:rPr lang="ru-RU" b="1" dirty="0" smtClean="0">
                <a:solidFill>
                  <a:srgbClr val="002060"/>
                </a:solidFill>
              </a:rPr>
              <a:t>Листья одуванчика: 5-7 штук;</a:t>
            </a:r>
          </a:p>
          <a:p>
            <a:pPr marL="342900" indent="-342900">
              <a:buAutoNum type="arabicPeriod"/>
            </a:pPr>
            <a:r>
              <a:rPr lang="ru-RU" b="1" dirty="0" smtClean="0">
                <a:solidFill>
                  <a:srgbClr val="002060"/>
                </a:solidFill>
              </a:rPr>
              <a:t>Банан – 1;</a:t>
            </a:r>
          </a:p>
          <a:p>
            <a:pPr marL="342900" indent="-342900">
              <a:buAutoNum type="arabicPeriod"/>
            </a:pPr>
            <a:r>
              <a:rPr lang="ru-RU" b="1" dirty="0" smtClean="0">
                <a:solidFill>
                  <a:srgbClr val="002060"/>
                </a:solidFill>
              </a:rPr>
              <a:t>Мёд – 2 </a:t>
            </a:r>
            <a:r>
              <a:rPr lang="ru-RU" b="1" dirty="0" err="1" smtClean="0">
                <a:solidFill>
                  <a:srgbClr val="002060"/>
                </a:solidFill>
              </a:rPr>
              <a:t>ч.л</a:t>
            </a:r>
            <a:r>
              <a:rPr lang="ru-RU" b="1" dirty="0" smtClean="0">
                <a:solidFill>
                  <a:srgbClr val="002060"/>
                </a:solidFill>
              </a:rPr>
              <a:t>;</a:t>
            </a:r>
          </a:p>
          <a:p>
            <a:pPr marL="342900" indent="-342900">
              <a:buAutoNum type="arabicPeriod"/>
            </a:pPr>
            <a:r>
              <a:rPr lang="ru-RU" b="1" dirty="0" smtClean="0">
                <a:solidFill>
                  <a:srgbClr val="002060"/>
                </a:solidFill>
              </a:rPr>
              <a:t>Клетчатка – 1 ст. л;</a:t>
            </a:r>
          </a:p>
          <a:p>
            <a:pPr marL="342900" indent="-342900">
              <a:buAutoNum type="arabicPeriod"/>
            </a:pPr>
            <a:r>
              <a:rPr lang="ru-RU" b="1" dirty="0" smtClean="0">
                <a:solidFill>
                  <a:srgbClr val="002060"/>
                </a:solidFill>
              </a:rPr>
              <a:t>Мята;</a:t>
            </a:r>
          </a:p>
          <a:p>
            <a:pPr marL="342900" indent="-342900">
              <a:buAutoNum type="arabicPeriod"/>
            </a:pPr>
            <a:r>
              <a:rPr lang="ru-RU" b="1" dirty="0" smtClean="0">
                <a:solidFill>
                  <a:srgbClr val="002060"/>
                </a:solidFill>
              </a:rPr>
              <a:t>Вода 100-150 мл;</a:t>
            </a:r>
          </a:p>
          <a:p>
            <a:pPr marL="342900" indent="-342900">
              <a:buAutoNum type="arabicPeriod"/>
            </a:pPr>
            <a:r>
              <a:rPr lang="ru-RU" b="1" dirty="0" smtClean="0">
                <a:solidFill>
                  <a:srgbClr val="002060"/>
                </a:solidFill>
              </a:rPr>
              <a:t>Всё смешать в блендере</a:t>
            </a:r>
          </a:p>
          <a:p>
            <a:pPr algn="ctr"/>
            <a:endParaRPr lang="ru-RU" b="1" dirty="0" smtClean="0">
              <a:solidFill>
                <a:srgbClr val="002060"/>
              </a:solidFill>
            </a:endParaRPr>
          </a:p>
          <a:p>
            <a:pPr algn="ctr"/>
            <a:endParaRPr lang="ru-RU" b="1" dirty="0" smtClean="0">
              <a:solidFill>
                <a:srgbClr val="002060"/>
              </a:solidFill>
            </a:endParaRPr>
          </a:p>
          <a:p>
            <a:pPr algn="ctr"/>
            <a:endParaRPr lang="ru-RU" b="1" dirty="0">
              <a:solidFill>
                <a:srgbClr val="002060"/>
              </a:solidFill>
            </a:endParaRPr>
          </a:p>
          <a:p>
            <a:pPr algn="ctr"/>
            <a:r>
              <a:rPr lang="ru-RU" b="1" dirty="0" smtClean="0">
                <a:solidFill>
                  <a:srgbClr val="002060"/>
                </a:solidFill>
              </a:rPr>
              <a:t>Приятного аппетита!</a:t>
            </a:r>
          </a:p>
          <a:p>
            <a:pPr marL="342900" indent="-342900">
              <a:buAutoNum type="arabicPeriod"/>
            </a:pPr>
            <a:endParaRPr lang="ru-RU" dirty="0"/>
          </a:p>
        </p:txBody>
      </p:sp>
      <p:sp>
        <p:nvSpPr>
          <p:cNvPr id="10" name="Волна 9"/>
          <p:cNvSpPr/>
          <p:nvPr/>
        </p:nvSpPr>
        <p:spPr>
          <a:xfrm>
            <a:off x="3851920" y="1196752"/>
            <a:ext cx="4032448" cy="1202432"/>
          </a:xfrm>
          <a:prstGeom prst="wave">
            <a:avLst/>
          </a:prstGeom>
          <a:solidFill>
            <a:srgbClr val="FFFF00">
              <a:alpha val="30196"/>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002060"/>
                </a:solidFill>
              </a:rPr>
              <a:t>Выпивая такой коктейль с утра, вы получите заряд бодрости и энергии на весь день! </a:t>
            </a:r>
          </a:p>
        </p:txBody>
      </p:sp>
      <p:pic>
        <p:nvPicPr>
          <p:cNvPr id="5128" name="Picture 8" descr="D:\Фото и видео Одуванчики\1589609832071.jpg"/>
          <p:cNvPicPr preferRelativeResize="0">
            <a:picLocks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65275" y="2552776"/>
            <a:ext cx="2376000" cy="1504800"/>
          </a:xfrm>
          <a:prstGeom prst="round2DiagRect">
            <a:avLst>
              <a:gd name="adj1" fmla="val 16667"/>
              <a:gd name="adj2" fmla="val 0"/>
            </a:avLst>
          </a:prstGeom>
          <a:ln w="88900" cap="sq">
            <a:solidFill>
              <a:srgbClr val="FF66CC"/>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30" name="Picture 10" descr="D:\Фото и видео Одуванчики\1589609832344.jpg"/>
          <p:cNvPicPr preferRelativeResize="0">
            <a:picLocks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092480" y="4274062"/>
            <a:ext cx="1800000" cy="2376000"/>
          </a:xfrm>
          <a:prstGeom prst="round2DiagRect">
            <a:avLst>
              <a:gd name="adj1" fmla="val 16667"/>
              <a:gd name="adj2" fmla="val 0"/>
            </a:avLst>
          </a:prstGeom>
          <a:ln w="88900" cap="sq">
            <a:solidFill>
              <a:srgbClr val="FF66CC"/>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9" name="Picture 9" descr="D:\Фото и видео Одуванчики\1589609832206.jpg"/>
          <p:cNvPicPr preferRelativeResize="0">
            <a:picLocks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633864" y="2925208"/>
            <a:ext cx="1800000" cy="2376000"/>
          </a:xfrm>
          <a:prstGeom prst="round2DiagRect">
            <a:avLst>
              <a:gd name="adj1" fmla="val 16667"/>
              <a:gd name="adj2" fmla="val 0"/>
            </a:avLst>
          </a:prstGeom>
          <a:ln w="88900" cap="sq">
            <a:solidFill>
              <a:srgbClr val="FF66CC"/>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0" name="Picture 2" descr="D:\Фото и видео Одуванчики\IMG-d004cd66dd85db613f2a23cb8d322144-V.jpg"/>
          <p:cNvPicPr preferRelativeResize="0">
            <a:picLocks noChangeArrowheads="1"/>
          </p:cNvPicPr>
          <p:nvPr/>
        </p:nvPicPr>
        <p:blipFill>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47864" y="4274062"/>
            <a:ext cx="1800000" cy="2376000"/>
          </a:xfrm>
          <a:prstGeom prst="round2DiagRect">
            <a:avLst>
              <a:gd name="adj1" fmla="val 16667"/>
              <a:gd name="adj2" fmla="val 0"/>
            </a:avLst>
          </a:prstGeom>
          <a:ln w="88900" cap="sq">
            <a:solidFill>
              <a:srgbClr val="FF66CC"/>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073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426170"/>
          </a:xfrm>
        </p:spPr>
        <p:txBody>
          <a:bodyPr>
            <a:noAutofit/>
          </a:bodyPr>
          <a:lstStyle/>
          <a:p>
            <a:r>
              <a:rPr lang="ru-RU" sz="3200" b="1" dirty="0" smtClean="0">
                <a:solidFill>
                  <a:srgbClr val="C00000"/>
                </a:solidFill>
              </a:rPr>
              <a:t>Пшеничный хлеб с кунжутом, одуванчиками и семечками от </a:t>
            </a:r>
            <a:r>
              <a:rPr lang="ru-RU" sz="3200" b="1" dirty="0" err="1" smtClean="0">
                <a:solidFill>
                  <a:srgbClr val="C00000"/>
                </a:solidFill>
              </a:rPr>
              <a:t>Ганькина</a:t>
            </a:r>
            <a:r>
              <a:rPr lang="ru-RU" sz="3200" b="1" dirty="0" smtClean="0">
                <a:solidFill>
                  <a:srgbClr val="C00000"/>
                </a:solidFill>
              </a:rPr>
              <a:t> Андрея и его мамы Марины Евгеньевны:</a:t>
            </a:r>
            <a:endParaRPr lang="ru-RU" sz="3200" b="1" dirty="0">
              <a:solidFill>
                <a:srgbClr val="C00000"/>
              </a:solidFill>
            </a:endParaRPr>
          </a:p>
        </p:txBody>
      </p:sp>
      <p:sp>
        <p:nvSpPr>
          <p:cNvPr id="4" name="Вертикальный свиток 3"/>
          <p:cNvSpPr/>
          <p:nvPr/>
        </p:nvSpPr>
        <p:spPr>
          <a:xfrm>
            <a:off x="20707" y="1561357"/>
            <a:ext cx="2520000" cy="5256000"/>
          </a:xfrm>
          <a:prstGeom prst="verticalScroll">
            <a:avLst/>
          </a:prstGeom>
          <a:solidFill>
            <a:srgbClr val="92D050">
              <a:alpha val="34902"/>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b="1" dirty="0" smtClean="0">
              <a:solidFill>
                <a:srgbClr val="002060"/>
              </a:solidFill>
            </a:endParaRPr>
          </a:p>
          <a:p>
            <a:pPr algn="ctr"/>
            <a:r>
              <a:rPr lang="ru-RU" sz="1400" b="1" dirty="0" smtClean="0">
                <a:solidFill>
                  <a:srgbClr val="002060"/>
                </a:solidFill>
              </a:rPr>
              <a:t>Ингредиенты:</a:t>
            </a:r>
          </a:p>
          <a:p>
            <a:r>
              <a:rPr lang="ru-RU" sz="1400" b="1" dirty="0" smtClean="0">
                <a:solidFill>
                  <a:srgbClr val="002060"/>
                </a:solidFill>
              </a:rPr>
              <a:t>1. 260гр. пшеничной опары на закваске;</a:t>
            </a:r>
          </a:p>
          <a:p>
            <a:r>
              <a:rPr lang="ru-RU" sz="1400" b="1" dirty="0" smtClean="0">
                <a:solidFill>
                  <a:srgbClr val="002060"/>
                </a:solidFill>
              </a:rPr>
              <a:t>2. 500 гр. </a:t>
            </a:r>
            <a:r>
              <a:rPr lang="ru-RU" sz="1400" b="1" dirty="0">
                <a:solidFill>
                  <a:srgbClr val="002060"/>
                </a:solidFill>
              </a:rPr>
              <a:t>п</a:t>
            </a:r>
            <a:r>
              <a:rPr lang="ru-RU" sz="1400" b="1" dirty="0" smtClean="0">
                <a:solidFill>
                  <a:srgbClr val="002060"/>
                </a:solidFill>
              </a:rPr>
              <a:t>шеничной муки; </a:t>
            </a:r>
          </a:p>
          <a:p>
            <a:r>
              <a:rPr lang="ru-RU" sz="1400" b="1" dirty="0" smtClean="0">
                <a:solidFill>
                  <a:srgbClr val="002060"/>
                </a:solidFill>
              </a:rPr>
              <a:t>3. 250 мл. воды;</a:t>
            </a:r>
          </a:p>
          <a:p>
            <a:r>
              <a:rPr lang="ru-RU" sz="1400" b="1" dirty="0" smtClean="0">
                <a:solidFill>
                  <a:srgbClr val="002060"/>
                </a:solidFill>
              </a:rPr>
              <a:t>4. Лепестки одуванчиков;</a:t>
            </a:r>
          </a:p>
          <a:p>
            <a:r>
              <a:rPr lang="ru-RU" sz="1400" b="1" dirty="0" smtClean="0">
                <a:solidFill>
                  <a:srgbClr val="002060"/>
                </a:solidFill>
              </a:rPr>
              <a:t>5. Чёрный кунжут;</a:t>
            </a:r>
          </a:p>
          <a:p>
            <a:r>
              <a:rPr lang="ru-RU" sz="1400" b="1" dirty="0" smtClean="0">
                <a:solidFill>
                  <a:srgbClr val="002060"/>
                </a:solidFill>
              </a:rPr>
              <a:t>6. Тыквенные семечки.</a:t>
            </a:r>
          </a:p>
          <a:p>
            <a:r>
              <a:rPr lang="ru-RU" sz="1200" b="1" dirty="0" smtClean="0">
                <a:solidFill>
                  <a:srgbClr val="002060"/>
                </a:solidFill>
              </a:rPr>
              <a:t>Смешиваем ингредиенты, вымешиваем тесто руками, растягивая клейковину. Через 50 мин. складываем и растягиваем тесто 4 раза, так  в 2-3 подхода. Форму смазываем  маслом и выпекаем   через 3 часа -  1ч.30 мин. сначала при   температуре  280гр., затем 150гр.</a:t>
            </a:r>
          </a:p>
          <a:p>
            <a:r>
              <a:rPr lang="ru-RU" sz="1200" b="1" dirty="0" smtClean="0">
                <a:solidFill>
                  <a:srgbClr val="002060"/>
                </a:solidFill>
              </a:rPr>
              <a:t>Приятного аппетита!</a:t>
            </a:r>
          </a:p>
          <a:p>
            <a:endParaRPr lang="ru-RU" sz="1200" b="1" dirty="0">
              <a:solidFill>
                <a:srgbClr val="002060"/>
              </a:solidFill>
            </a:endParaRPr>
          </a:p>
          <a:p>
            <a:endParaRPr lang="ru-RU" sz="1200" b="1" dirty="0">
              <a:solidFill>
                <a:srgbClr val="002060"/>
              </a:solidFill>
            </a:endParaRPr>
          </a:p>
        </p:txBody>
      </p:sp>
      <p:pic>
        <p:nvPicPr>
          <p:cNvPr id="3074" name="Picture 2" descr="D:\Фото и видео Одуванчики\IMG-f71a2b897676dd8b88981562c969d63f-V.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59832" y="1844824"/>
            <a:ext cx="4680520" cy="4680520"/>
          </a:xfrm>
          <a:prstGeom prst="round2DiagRect">
            <a:avLst>
              <a:gd name="adj1" fmla="val 16667"/>
              <a:gd name="adj2" fmla="val 0"/>
            </a:avLst>
          </a:prstGeom>
          <a:ln w="88900" cap="sq">
            <a:solidFill>
              <a:schemeClr val="accent6">
                <a:lumMod val="75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860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126" name="Picture 6" descr="D:\Фото и видео Одуванчики\IMG-40c72940993466d927c3af86e1f5a2d6-V.jp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0168" y="2940814"/>
            <a:ext cx="1800000" cy="2376000"/>
          </a:xfrm>
          <a:prstGeom prst="round2DiagRect">
            <a:avLst>
              <a:gd name="adj1" fmla="val 16667"/>
              <a:gd name="adj2" fmla="val 0"/>
            </a:avLst>
          </a:prstGeom>
          <a:ln w="88900" cap="sq">
            <a:solidFill>
              <a:srgbClr val="00CC99"/>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67544" y="188640"/>
            <a:ext cx="8229600" cy="1282154"/>
          </a:xfrm>
        </p:spPr>
        <p:txBody>
          <a:bodyPr>
            <a:noAutofit/>
          </a:bodyPr>
          <a:lstStyle/>
          <a:p>
            <a:r>
              <a:rPr lang="ru-RU" sz="3200" b="1" dirty="0" smtClean="0">
                <a:solidFill>
                  <a:srgbClr val="C00000"/>
                </a:solidFill>
              </a:rPr>
              <a:t>Желе из одуванчиков вам предлагают приготовить Филиппова Вика и её мама Марина Владимировна:</a:t>
            </a:r>
            <a:endParaRPr lang="ru-RU" sz="3200" b="1" dirty="0">
              <a:solidFill>
                <a:srgbClr val="C00000"/>
              </a:solidFill>
            </a:endParaRPr>
          </a:p>
        </p:txBody>
      </p:sp>
      <p:sp>
        <p:nvSpPr>
          <p:cNvPr id="4" name="Вертикальный свиток 3"/>
          <p:cNvSpPr/>
          <p:nvPr/>
        </p:nvSpPr>
        <p:spPr>
          <a:xfrm>
            <a:off x="0" y="1500814"/>
            <a:ext cx="2843808" cy="5256000"/>
          </a:xfrm>
          <a:prstGeom prst="verticalScroll">
            <a:avLst/>
          </a:prstGeom>
          <a:solidFill>
            <a:srgbClr val="92D050">
              <a:alpha val="34902"/>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b="1" dirty="0" smtClean="0">
              <a:solidFill>
                <a:srgbClr val="002060"/>
              </a:solidFill>
            </a:endParaRPr>
          </a:p>
          <a:p>
            <a:pPr algn="ctr"/>
            <a:r>
              <a:rPr lang="ru-RU" sz="1400" b="1" dirty="0" smtClean="0">
                <a:solidFill>
                  <a:srgbClr val="002060"/>
                </a:solidFill>
              </a:rPr>
              <a:t>Ингредиенты:</a:t>
            </a:r>
          </a:p>
          <a:p>
            <a:r>
              <a:rPr lang="ru-RU" sz="1400" b="1" dirty="0" smtClean="0">
                <a:solidFill>
                  <a:srgbClr val="002060"/>
                </a:solidFill>
              </a:rPr>
              <a:t>1. 200-250 распустившихся корзинок одуванчиков;</a:t>
            </a:r>
          </a:p>
          <a:p>
            <a:r>
              <a:rPr lang="ru-RU" sz="1400" b="1" dirty="0" smtClean="0">
                <a:solidFill>
                  <a:srgbClr val="002060"/>
                </a:solidFill>
              </a:rPr>
              <a:t>2. 5-10 вишнёвых листьев;</a:t>
            </a:r>
          </a:p>
          <a:p>
            <a:r>
              <a:rPr lang="ru-RU" sz="1400" b="1" dirty="0" smtClean="0">
                <a:solidFill>
                  <a:srgbClr val="002060"/>
                </a:solidFill>
              </a:rPr>
              <a:t>3. 1 лимон или апельсин с цедрой нарезанный или натёртый на тёрке;</a:t>
            </a:r>
          </a:p>
          <a:p>
            <a:r>
              <a:rPr lang="ru-RU" sz="1400" b="1" dirty="0" smtClean="0">
                <a:solidFill>
                  <a:srgbClr val="002060"/>
                </a:solidFill>
              </a:rPr>
              <a:t>4. 2 </a:t>
            </a:r>
            <a:r>
              <a:rPr lang="ru-RU" sz="1400" b="1" dirty="0" err="1" smtClean="0">
                <a:solidFill>
                  <a:srgbClr val="002060"/>
                </a:solidFill>
              </a:rPr>
              <a:t>стак</a:t>
            </a:r>
            <a:r>
              <a:rPr lang="ru-RU" sz="1400" b="1" dirty="0" smtClean="0">
                <a:solidFill>
                  <a:srgbClr val="002060"/>
                </a:solidFill>
              </a:rPr>
              <a:t>. </a:t>
            </a:r>
            <a:r>
              <a:rPr lang="ru-RU" sz="1400" b="1" dirty="0">
                <a:solidFill>
                  <a:srgbClr val="002060"/>
                </a:solidFill>
              </a:rPr>
              <a:t>в</a:t>
            </a:r>
            <a:r>
              <a:rPr lang="ru-RU" sz="1400" b="1" dirty="0" smtClean="0">
                <a:solidFill>
                  <a:srgbClr val="002060"/>
                </a:solidFill>
              </a:rPr>
              <a:t>оды;</a:t>
            </a:r>
          </a:p>
          <a:p>
            <a:r>
              <a:rPr lang="ru-RU" sz="1400" b="1" dirty="0" smtClean="0">
                <a:solidFill>
                  <a:srgbClr val="002060"/>
                </a:solidFill>
              </a:rPr>
              <a:t>5. 750-850 </a:t>
            </a:r>
            <a:r>
              <a:rPr lang="ru-RU" sz="1400" b="1" dirty="0" err="1" smtClean="0">
                <a:solidFill>
                  <a:srgbClr val="002060"/>
                </a:solidFill>
              </a:rPr>
              <a:t>гр</a:t>
            </a:r>
            <a:r>
              <a:rPr lang="ru-RU" sz="1400" b="1" dirty="0" smtClean="0">
                <a:solidFill>
                  <a:srgbClr val="002060"/>
                </a:solidFill>
              </a:rPr>
              <a:t> сахара</a:t>
            </a:r>
          </a:p>
          <a:p>
            <a:r>
              <a:rPr lang="ru-RU" sz="1400" b="1" dirty="0" smtClean="0">
                <a:solidFill>
                  <a:srgbClr val="002060"/>
                </a:solidFill>
              </a:rPr>
              <a:t>Одуванчики лучше всего собирать в 11-12 часов, когда в них больше всего нектара. Опустить все ингредиенты кроме сахара в воду и кипятить 10 мин. Настаивать в течение суток. Отвар процедить, подогреть, добавить сахар и кипятить 1,5 часа на малом огне.</a:t>
            </a:r>
          </a:p>
          <a:p>
            <a:endParaRPr lang="ru-RU" sz="1600" b="1" dirty="0" smtClean="0">
              <a:solidFill>
                <a:srgbClr val="002060"/>
              </a:solidFill>
            </a:endParaRPr>
          </a:p>
          <a:p>
            <a:endParaRPr lang="ru-RU" b="1" dirty="0">
              <a:solidFill>
                <a:srgbClr val="002060"/>
              </a:solidFill>
            </a:endParaRPr>
          </a:p>
        </p:txBody>
      </p:sp>
      <p:pic>
        <p:nvPicPr>
          <p:cNvPr id="5122" name="Picture 2" descr="D:\Фото и видео Одуванчики\IMG-d8a0a92cfa0ef7852cbe17047d13e994-V.jpg"/>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1664783"/>
            <a:ext cx="1800000" cy="2376000"/>
          </a:xfrm>
          <a:prstGeom prst="round2DiagRect">
            <a:avLst>
              <a:gd name="adj1" fmla="val 16667"/>
              <a:gd name="adj2" fmla="val 0"/>
            </a:avLst>
          </a:prstGeom>
          <a:ln w="88900" cap="sq">
            <a:solidFill>
              <a:srgbClr val="00CC99"/>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3" name="Picture 3" descr="D:\Фото и видео Одуванчики\IMG-b0f7391ba66c2f13123ea4554553bd46-V.jpg"/>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7716" y="4246240"/>
            <a:ext cx="1800000" cy="2376000"/>
          </a:xfrm>
          <a:prstGeom prst="round2DiagRect">
            <a:avLst>
              <a:gd name="adj1" fmla="val 16667"/>
              <a:gd name="adj2" fmla="val 0"/>
            </a:avLst>
          </a:prstGeom>
          <a:ln w="88900" cap="sq">
            <a:solidFill>
              <a:srgbClr val="00CC99"/>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descr="D:\Фото и видео Одуванчики\IMG-783cb13aa218f1c149bc3d61e3ea3388-V.jpg"/>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832" y="4288323"/>
            <a:ext cx="1800000" cy="2376000"/>
          </a:xfrm>
          <a:prstGeom prst="round2DiagRect">
            <a:avLst>
              <a:gd name="adj1" fmla="val 16667"/>
              <a:gd name="adj2" fmla="val 0"/>
            </a:avLst>
          </a:prstGeom>
          <a:ln w="88900" cap="sq">
            <a:solidFill>
              <a:srgbClr val="00CC99"/>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5" name="Picture 5" descr="D:\Фото и видео Одуванчики\IMG-140f8c77fff1296b3f63197d4f8eea37-V.jpg"/>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6845" y="1644808"/>
            <a:ext cx="1800000" cy="2376000"/>
          </a:xfrm>
          <a:prstGeom prst="round2DiagRect">
            <a:avLst>
              <a:gd name="adj1" fmla="val 16667"/>
              <a:gd name="adj2" fmla="val 0"/>
            </a:avLst>
          </a:prstGeom>
          <a:ln w="88900" cap="sq">
            <a:solidFill>
              <a:srgbClr val="00CC99"/>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953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296144"/>
          </a:xfrm>
        </p:spPr>
        <p:txBody>
          <a:bodyPr>
            <a:noAutofit/>
          </a:bodyPr>
          <a:lstStyle/>
          <a:p>
            <a:r>
              <a:rPr lang="ru-RU" sz="3200" b="1" dirty="0" smtClean="0">
                <a:solidFill>
                  <a:srgbClr val="C00000"/>
                </a:solidFill>
              </a:rPr>
              <a:t>Пирог с одуванчиками, изюмом и семечками от </a:t>
            </a:r>
            <a:r>
              <a:rPr lang="ru-RU" sz="3200" b="1" dirty="0" err="1" smtClean="0">
                <a:solidFill>
                  <a:srgbClr val="C00000"/>
                </a:solidFill>
              </a:rPr>
              <a:t>Станишевского</a:t>
            </a:r>
            <a:r>
              <a:rPr lang="ru-RU" sz="3200" b="1" dirty="0" smtClean="0">
                <a:solidFill>
                  <a:srgbClr val="C00000"/>
                </a:solidFill>
              </a:rPr>
              <a:t> Кости и его мамы Анастасии Владимировны:</a:t>
            </a:r>
            <a:endParaRPr lang="ru-RU" sz="3200" b="1" dirty="0">
              <a:solidFill>
                <a:srgbClr val="C00000"/>
              </a:solidFill>
            </a:endParaRPr>
          </a:p>
        </p:txBody>
      </p:sp>
      <p:sp>
        <p:nvSpPr>
          <p:cNvPr id="4" name="Вертикальный свиток 3"/>
          <p:cNvSpPr/>
          <p:nvPr/>
        </p:nvSpPr>
        <p:spPr>
          <a:xfrm>
            <a:off x="176546" y="1628800"/>
            <a:ext cx="3747382" cy="5111984"/>
          </a:xfrm>
          <a:prstGeom prst="verticalScroll">
            <a:avLst/>
          </a:prstGeom>
          <a:solidFill>
            <a:srgbClr val="92D050">
              <a:alpha val="34902"/>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2060"/>
                </a:solidFill>
              </a:rPr>
              <a:t>           </a:t>
            </a:r>
          </a:p>
          <a:p>
            <a:pPr algn="ctr"/>
            <a:r>
              <a:rPr lang="ru-RU" sz="1400" b="1" dirty="0">
                <a:solidFill>
                  <a:srgbClr val="002060"/>
                </a:solidFill>
              </a:rPr>
              <a:t> </a:t>
            </a:r>
            <a:r>
              <a:rPr lang="ru-RU" sz="1400" b="1" dirty="0" smtClean="0">
                <a:solidFill>
                  <a:srgbClr val="002060"/>
                </a:solidFill>
              </a:rPr>
              <a:t>       </a:t>
            </a:r>
            <a:r>
              <a:rPr lang="ru-RU" sz="1400" b="1" u="sng" dirty="0" smtClean="0">
                <a:solidFill>
                  <a:srgbClr val="002060"/>
                </a:solidFill>
              </a:rPr>
              <a:t>Ингредиенты для теста:</a:t>
            </a:r>
          </a:p>
          <a:p>
            <a:pPr algn="ctr"/>
            <a:endParaRPr lang="ru-RU" sz="1400" b="1" dirty="0" smtClean="0">
              <a:solidFill>
                <a:srgbClr val="002060"/>
              </a:solidFill>
            </a:endParaRPr>
          </a:p>
          <a:p>
            <a:r>
              <a:rPr lang="ru-RU" sz="1400" b="1" dirty="0" smtClean="0">
                <a:solidFill>
                  <a:srgbClr val="002060"/>
                </a:solidFill>
              </a:rPr>
              <a:t>300-400 гр. </a:t>
            </a:r>
            <a:r>
              <a:rPr lang="ru-RU" sz="1400" b="1" dirty="0">
                <a:solidFill>
                  <a:srgbClr val="002060"/>
                </a:solidFill>
              </a:rPr>
              <a:t>м</a:t>
            </a:r>
            <a:r>
              <a:rPr lang="ru-RU" sz="1400" b="1" dirty="0" smtClean="0">
                <a:solidFill>
                  <a:srgbClr val="002060"/>
                </a:solidFill>
              </a:rPr>
              <a:t>уки; 200 гр. </a:t>
            </a:r>
            <a:r>
              <a:rPr lang="ru-RU" sz="1400" b="1" dirty="0">
                <a:solidFill>
                  <a:srgbClr val="002060"/>
                </a:solidFill>
              </a:rPr>
              <a:t>с</a:t>
            </a:r>
            <a:r>
              <a:rPr lang="ru-RU" sz="1400" b="1" dirty="0" smtClean="0">
                <a:solidFill>
                  <a:srgbClr val="002060"/>
                </a:solidFill>
              </a:rPr>
              <a:t>ливочного масла; 5 ст. л. сметаны; 1 ч. ложка соли</a:t>
            </a:r>
          </a:p>
          <a:p>
            <a:r>
              <a:rPr lang="ru-RU" sz="1400" b="1" dirty="0" smtClean="0">
                <a:solidFill>
                  <a:srgbClr val="002060"/>
                </a:solidFill>
              </a:rPr>
              <a:t>            </a:t>
            </a:r>
            <a:r>
              <a:rPr lang="ru-RU" sz="1400" b="1" u="sng" dirty="0" smtClean="0">
                <a:solidFill>
                  <a:srgbClr val="002060"/>
                </a:solidFill>
              </a:rPr>
              <a:t>Ингредиенты для начинки:</a:t>
            </a:r>
          </a:p>
          <a:p>
            <a:r>
              <a:rPr lang="ru-RU" sz="1400" b="1" dirty="0" smtClean="0">
                <a:solidFill>
                  <a:srgbClr val="002060"/>
                </a:solidFill>
              </a:rPr>
              <a:t>1 кг. </a:t>
            </a:r>
            <a:r>
              <a:rPr lang="ru-RU" sz="1400" b="1" dirty="0">
                <a:solidFill>
                  <a:srgbClr val="002060"/>
                </a:solidFill>
              </a:rPr>
              <a:t>м</a:t>
            </a:r>
            <a:r>
              <a:rPr lang="ru-RU" sz="1400" b="1" dirty="0" smtClean="0">
                <a:solidFill>
                  <a:srgbClr val="002060"/>
                </a:solidFill>
              </a:rPr>
              <a:t>олодых одуванчиков; 1 </a:t>
            </a:r>
            <a:r>
              <a:rPr lang="ru-RU" sz="1400" b="1" dirty="0" err="1" smtClean="0">
                <a:solidFill>
                  <a:srgbClr val="002060"/>
                </a:solidFill>
              </a:rPr>
              <a:t>ст.л</a:t>
            </a:r>
            <a:r>
              <a:rPr lang="ru-RU" sz="1400" b="1" dirty="0" smtClean="0">
                <a:solidFill>
                  <a:srgbClr val="002060"/>
                </a:solidFill>
              </a:rPr>
              <a:t>. </a:t>
            </a:r>
            <a:r>
              <a:rPr lang="ru-RU" sz="1400" b="1" dirty="0">
                <a:solidFill>
                  <a:srgbClr val="002060"/>
                </a:solidFill>
              </a:rPr>
              <a:t>с</a:t>
            </a:r>
            <a:r>
              <a:rPr lang="ru-RU" sz="1400" b="1" dirty="0" smtClean="0">
                <a:solidFill>
                  <a:srgbClr val="002060"/>
                </a:solidFill>
              </a:rPr>
              <a:t>ливочного масла; 3 яйца; 300 мл. сметаны; ½ </a:t>
            </a:r>
            <a:r>
              <a:rPr lang="ru-RU" sz="1400" b="1" dirty="0" err="1" smtClean="0">
                <a:solidFill>
                  <a:srgbClr val="002060"/>
                </a:solidFill>
              </a:rPr>
              <a:t>стак</a:t>
            </a:r>
            <a:r>
              <a:rPr lang="ru-RU" sz="1400" b="1" dirty="0" smtClean="0">
                <a:solidFill>
                  <a:srgbClr val="002060"/>
                </a:solidFill>
              </a:rPr>
              <a:t>. изюма и очищенных семечек; сок лимона и немного соли.</a:t>
            </a:r>
          </a:p>
          <a:p>
            <a:r>
              <a:rPr lang="ru-RU" sz="1200" b="1" dirty="0" smtClean="0">
                <a:solidFill>
                  <a:srgbClr val="002060"/>
                </a:solidFill>
              </a:rPr>
              <a:t>Промытый изюм залить соусом лимона. Промытые и просушенные одуванчики нарезать в произвольной форме, тушить на сковороде с 1 </a:t>
            </a:r>
            <a:r>
              <a:rPr lang="ru-RU" sz="1200" b="1" dirty="0" err="1" smtClean="0">
                <a:solidFill>
                  <a:srgbClr val="002060"/>
                </a:solidFill>
              </a:rPr>
              <a:t>ст.л</a:t>
            </a:r>
            <a:r>
              <a:rPr lang="ru-RU" sz="1200" b="1" dirty="0" smtClean="0">
                <a:solidFill>
                  <a:srgbClr val="002060"/>
                </a:solidFill>
              </a:rPr>
              <a:t> слив. масла до мягкости. Смешать сметану, 3 яйца, добавить одуванчики, изюм, семечки, посыпать солью, перемешать. Приготовить тесто, убрать в холодильник на 15-20 мин. Разделить тесто на две неравные части. На большую выложить начинку, меньшую нарезать полосками. Смазать взбитым яйцом с 1 </a:t>
            </a:r>
            <a:r>
              <a:rPr lang="ru-RU" sz="1200" b="1" dirty="0" err="1" smtClean="0">
                <a:solidFill>
                  <a:srgbClr val="002060"/>
                </a:solidFill>
              </a:rPr>
              <a:t>ст.л</a:t>
            </a:r>
            <a:r>
              <a:rPr lang="ru-RU" sz="1200" b="1" dirty="0" smtClean="0">
                <a:solidFill>
                  <a:srgbClr val="002060"/>
                </a:solidFill>
              </a:rPr>
              <a:t>. воды. Запечь до готовности.</a:t>
            </a:r>
          </a:p>
          <a:p>
            <a:endParaRPr lang="ru-RU" sz="1600" b="1" dirty="0" smtClean="0">
              <a:solidFill>
                <a:srgbClr val="002060"/>
              </a:solidFill>
            </a:endParaRPr>
          </a:p>
        </p:txBody>
      </p:sp>
      <p:pic>
        <p:nvPicPr>
          <p:cNvPr id="6146" name="Picture 2" descr="D:\Фото и видео Одуванчики\IMG-e537a6b10b977128fdf0f56966ae3737-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500" y="1844824"/>
            <a:ext cx="4680520" cy="4680520"/>
          </a:xfrm>
          <a:prstGeom prst="round2DiagRect">
            <a:avLst>
              <a:gd name="adj1" fmla="val 16667"/>
              <a:gd name="adj2" fmla="val 0"/>
            </a:avLst>
          </a:prstGeom>
          <a:ln w="88900" cap="sq">
            <a:solidFill>
              <a:schemeClr val="accent2">
                <a:lumMod val="75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050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008" y="44624"/>
            <a:ext cx="8229600" cy="1440160"/>
          </a:xfrm>
        </p:spPr>
        <p:txBody>
          <a:bodyPr>
            <a:noAutofit/>
          </a:bodyPr>
          <a:lstStyle/>
          <a:p>
            <a:r>
              <a:rPr lang="ru-RU" sz="3000" b="1" dirty="0" smtClean="0">
                <a:solidFill>
                  <a:srgbClr val="C00000"/>
                </a:solidFill>
              </a:rPr>
              <a:t>Ароматный, насыщенный чай из одуванчиков с сахаром и мёдом вам предлагают </a:t>
            </a:r>
            <a:r>
              <a:rPr lang="ru-RU" sz="3000" b="1" dirty="0" err="1" smtClean="0">
                <a:solidFill>
                  <a:srgbClr val="C00000"/>
                </a:solidFill>
              </a:rPr>
              <a:t>Шурахова</a:t>
            </a:r>
            <a:r>
              <a:rPr lang="ru-RU" sz="3000" b="1" dirty="0" smtClean="0">
                <a:solidFill>
                  <a:srgbClr val="C00000"/>
                </a:solidFill>
              </a:rPr>
              <a:t> Лера и её мама   Наталья Владимировна:</a:t>
            </a:r>
            <a:endParaRPr lang="ru-RU" sz="3000" b="1" dirty="0">
              <a:solidFill>
                <a:srgbClr val="C00000"/>
              </a:solidFill>
            </a:endParaRPr>
          </a:p>
        </p:txBody>
      </p:sp>
      <p:sp>
        <p:nvSpPr>
          <p:cNvPr id="4" name="Вертикальный свиток 3"/>
          <p:cNvSpPr/>
          <p:nvPr/>
        </p:nvSpPr>
        <p:spPr>
          <a:xfrm>
            <a:off x="100591" y="1628668"/>
            <a:ext cx="2376264" cy="4824536"/>
          </a:xfrm>
          <a:prstGeom prst="verticalScroll">
            <a:avLst/>
          </a:prstGeom>
          <a:solidFill>
            <a:srgbClr val="92D050">
              <a:alpha val="34902"/>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smtClean="0">
              <a:solidFill>
                <a:srgbClr val="002060"/>
              </a:solidFill>
            </a:endParaRPr>
          </a:p>
          <a:p>
            <a:pPr algn="ctr"/>
            <a:endParaRPr lang="ru-RU" sz="1600" b="1" dirty="0" smtClean="0">
              <a:solidFill>
                <a:srgbClr val="002060"/>
              </a:solidFill>
            </a:endParaRPr>
          </a:p>
          <a:p>
            <a:pPr algn="ctr"/>
            <a:r>
              <a:rPr lang="ru-RU" sz="1600" b="1" dirty="0" smtClean="0">
                <a:solidFill>
                  <a:srgbClr val="002060"/>
                </a:solidFill>
              </a:rPr>
              <a:t>       Ингредиенты:</a:t>
            </a:r>
          </a:p>
          <a:p>
            <a:pPr algn="ctr"/>
            <a:endParaRPr lang="ru-RU" sz="1600" b="1" dirty="0" smtClean="0">
              <a:solidFill>
                <a:srgbClr val="002060"/>
              </a:solidFill>
            </a:endParaRPr>
          </a:p>
          <a:p>
            <a:pPr algn="ctr"/>
            <a:r>
              <a:rPr lang="ru-RU" sz="1600" b="1" dirty="0" smtClean="0">
                <a:solidFill>
                  <a:srgbClr val="002060"/>
                </a:solidFill>
              </a:rPr>
              <a:t>100 гр. цветков одуванчика; 300 мл. воды; сахар и мёд.</a:t>
            </a:r>
          </a:p>
          <a:p>
            <a:pPr algn="ctr"/>
            <a:endParaRPr lang="ru-RU" sz="1600" b="1" dirty="0">
              <a:solidFill>
                <a:srgbClr val="002060"/>
              </a:solidFill>
            </a:endParaRPr>
          </a:p>
          <a:p>
            <a:pPr algn="ctr"/>
            <a:r>
              <a:rPr lang="ru-RU" sz="1400" b="1" dirty="0">
                <a:solidFill>
                  <a:srgbClr val="002060"/>
                </a:solidFill>
              </a:rPr>
              <a:t>У хорошо вымытых и очищенных цветов одуванчика отделить лепестки, положить в заварочный чайник или чашку, </a:t>
            </a:r>
            <a:r>
              <a:rPr lang="ru-RU" sz="1400" b="1" dirty="0" smtClean="0">
                <a:solidFill>
                  <a:srgbClr val="002060"/>
                </a:solidFill>
              </a:rPr>
              <a:t>залить кипяченой  </a:t>
            </a:r>
            <a:r>
              <a:rPr lang="ru-RU" sz="1400" b="1" dirty="0">
                <a:solidFill>
                  <a:srgbClr val="002060"/>
                </a:solidFill>
              </a:rPr>
              <a:t>водой и дать настояться 3 мин. Добавить по вкусу мёд и сахар.</a:t>
            </a:r>
          </a:p>
          <a:p>
            <a:pPr algn="ctr"/>
            <a:endParaRPr lang="ru-RU" sz="1600" b="1" dirty="0" smtClean="0">
              <a:solidFill>
                <a:srgbClr val="002060"/>
              </a:solidFill>
            </a:endParaRPr>
          </a:p>
          <a:p>
            <a:pPr algn="ctr"/>
            <a:endParaRPr lang="ru-RU" sz="1400" b="1" dirty="0">
              <a:solidFill>
                <a:srgbClr val="002060"/>
              </a:solidFill>
            </a:endParaRPr>
          </a:p>
          <a:p>
            <a:pPr algn="ctr"/>
            <a:endParaRPr lang="ru-RU" sz="1400" b="1" dirty="0" smtClean="0">
              <a:solidFill>
                <a:srgbClr val="002060"/>
              </a:solidFill>
            </a:endParaRPr>
          </a:p>
          <a:p>
            <a:pPr algn="ctr"/>
            <a:endParaRPr lang="ru-RU" sz="1400" b="1" dirty="0">
              <a:solidFill>
                <a:srgbClr val="002060"/>
              </a:solidFill>
            </a:endParaRPr>
          </a:p>
          <a:p>
            <a:pPr algn="ctr"/>
            <a:endParaRPr lang="ru-RU" sz="1400" b="1" dirty="0" smtClean="0">
              <a:solidFill>
                <a:srgbClr val="002060"/>
              </a:solidFill>
            </a:endParaRPr>
          </a:p>
          <a:p>
            <a:pPr algn="ctr"/>
            <a:endParaRPr lang="ru-RU" sz="1400" b="1" dirty="0">
              <a:solidFill>
                <a:srgbClr val="002060"/>
              </a:solidFill>
            </a:endParaRPr>
          </a:p>
        </p:txBody>
      </p:sp>
      <p:pic>
        <p:nvPicPr>
          <p:cNvPr id="1026" name="Picture 2" descr="D:\фото\IMG-7d70a6b1a09e734a9a93045953c29488-V.jp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1556792"/>
            <a:ext cx="1800000" cy="2376000"/>
          </a:xfrm>
          <a:prstGeom prst="round2DiagRect">
            <a:avLst>
              <a:gd name="adj1" fmla="val 16667"/>
              <a:gd name="adj2" fmla="val 0"/>
            </a:avLst>
          </a:prstGeom>
          <a:ln w="88900" cap="sq">
            <a:solidFill>
              <a:srgbClr val="CC99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D:\фото\IMG-e3b0d627905067ec3b5ca0b4e7c0ef00-V.jpg"/>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1106" y="1556792"/>
            <a:ext cx="1800000" cy="2376000"/>
          </a:xfrm>
          <a:prstGeom prst="round2DiagRect">
            <a:avLst>
              <a:gd name="adj1" fmla="val 16667"/>
              <a:gd name="adj2" fmla="val 0"/>
            </a:avLst>
          </a:prstGeom>
          <a:ln w="88900" cap="sq">
            <a:solidFill>
              <a:srgbClr val="CC99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D:\фото\IMG-30930b564067f7203aa9b3b65f3107f0-V.jpg"/>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488" y="2852936"/>
            <a:ext cx="1800000" cy="2376000"/>
          </a:xfrm>
          <a:prstGeom prst="round2DiagRect">
            <a:avLst>
              <a:gd name="adj1" fmla="val 16667"/>
              <a:gd name="adj2" fmla="val 0"/>
            </a:avLst>
          </a:prstGeom>
          <a:ln w="88900" cap="sq">
            <a:solidFill>
              <a:srgbClr val="CC99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9" name="Picture 5" descr="D:\фото\IMG-0ca08b549872660191d66bd7905fdbe5-V.jpg"/>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3944" y="4293360"/>
            <a:ext cx="1800000" cy="2376000"/>
          </a:xfrm>
          <a:prstGeom prst="round2DiagRect">
            <a:avLst>
              <a:gd name="adj1" fmla="val 16667"/>
              <a:gd name="adj2" fmla="val 0"/>
            </a:avLst>
          </a:prstGeom>
          <a:ln w="88900" cap="sq">
            <a:solidFill>
              <a:srgbClr val="CC99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D:\фото\IMG-d67a29542a9bc3335a071d91a815dcfd-V.jpg"/>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10601" y="4293360"/>
            <a:ext cx="1800000" cy="2376000"/>
          </a:xfrm>
          <a:prstGeom prst="round2DiagRect">
            <a:avLst>
              <a:gd name="adj1" fmla="val 16667"/>
              <a:gd name="adj2" fmla="val 0"/>
            </a:avLst>
          </a:prstGeom>
          <a:ln w="88900" cap="sq">
            <a:solidFill>
              <a:srgbClr val="CC99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570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7" name="Picture 3" descr="C:\Users\teren\Desktop\IMG-e36ff48dd7e7baefc11faf607ca3b95c-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30" y="2164787"/>
            <a:ext cx="3016086" cy="22564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teren\Desktop\IMG-400b9db61526be0fb63a408c03eb1935-V.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790" r="10526"/>
          <a:stretch/>
        </p:blipFill>
        <p:spPr bwMode="auto">
          <a:xfrm>
            <a:off x="6228184" y="2996952"/>
            <a:ext cx="2790749" cy="34188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title"/>
          </p:nvPr>
        </p:nvSpPr>
        <p:spPr>
          <a:xfrm>
            <a:off x="457200" y="274638"/>
            <a:ext cx="8229600" cy="6466730"/>
          </a:xfrm>
        </p:spPr>
        <p:txBody>
          <a:bodyPr>
            <a:noAutofit/>
          </a:bodyPr>
          <a:lstStyle/>
          <a:p>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
            </a:r>
            <a:b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br>
            <a:r>
              <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
            </a:r>
            <a:br>
              <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b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
            </a:r>
            <a:b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br>
            <a:r>
              <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
            </a:r>
            <a:br>
              <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b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
            </a:r>
            <a:b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br>
            <a:r>
              <a:rPr lang="ru-RU" sz="2000" b="1" cap="all" dirty="0" smtClean="0">
                <a:ln w="9000" cmpd="sng">
                  <a:noFill/>
                  <a:prstDash val="solid"/>
                </a:ln>
                <a:solidFill>
                  <a:srgbClr val="C00000"/>
                </a:solidFill>
              </a:rPr>
              <a:t>«</a:t>
            </a:r>
            <a:r>
              <a:rPr lang="ru-RU" sz="2000" b="1" cap="all" dirty="0">
                <a:ln w="9000" cmpd="sng">
                  <a:noFill/>
                  <a:prstDash val="solid"/>
                </a:ln>
                <a:solidFill>
                  <a:srgbClr val="C00000"/>
                </a:solidFill>
              </a:rPr>
              <a:t>Вы видели сказку? Ах, нет! Вы не видели сказку:</a:t>
            </a:r>
            <a:br>
              <a:rPr lang="ru-RU" sz="2000" b="1" cap="all" dirty="0">
                <a:ln w="9000" cmpd="sng">
                  <a:noFill/>
                  <a:prstDash val="solid"/>
                </a:ln>
                <a:solidFill>
                  <a:srgbClr val="C00000"/>
                </a:solidFill>
              </a:rPr>
            </a:br>
            <a:r>
              <a:rPr lang="ru-RU" sz="2000" b="1" cap="all" dirty="0">
                <a:ln w="9000" cmpd="sng">
                  <a:noFill/>
                  <a:prstDash val="solid"/>
                </a:ln>
                <a:solidFill>
                  <a:srgbClr val="C00000"/>
                </a:solidFill>
              </a:rPr>
              <a:t>Когда вдруг за ночь, из земли, из густой черноты</a:t>
            </a:r>
            <a:br>
              <a:rPr lang="ru-RU" sz="2000" b="1" cap="all" dirty="0">
                <a:ln w="9000" cmpd="sng">
                  <a:noFill/>
                  <a:prstDash val="solid"/>
                </a:ln>
                <a:solidFill>
                  <a:srgbClr val="C00000"/>
                </a:solidFill>
              </a:rPr>
            </a:br>
            <a:r>
              <a:rPr lang="ru-RU" sz="2000" b="1" cap="all" dirty="0">
                <a:ln w="9000" cmpd="sng">
                  <a:noFill/>
                  <a:prstDash val="solid"/>
                </a:ln>
                <a:solidFill>
                  <a:srgbClr val="C00000"/>
                </a:solidFill>
              </a:rPr>
              <a:t>Предвестником лета весёлой лимонной окраски </a:t>
            </a:r>
            <a:br>
              <a:rPr lang="ru-RU" sz="2000" b="1" cap="all" dirty="0">
                <a:ln w="9000" cmpd="sng">
                  <a:noFill/>
                  <a:prstDash val="solid"/>
                </a:ln>
                <a:solidFill>
                  <a:srgbClr val="C00000"/>
                </a:solidFill>
              </a:rPr>
            </a:br>
            <a:r>
              <a:rPr lang="ru-RU" sz="2000" b="1" cap="all" dirty="0">
                <a:ln w="9000" cmpd="sng">
                  <a:noFill/>
                  <a:prstDash val="solid"/>
                </a:ln>
                <a:solidFill>
                  <a:srgbClr val="C00000"/>
                </a:solidFill>
              </a:rPr>
              <a:t>Цветы появляются. Видели? Просто цветы.</a:t>
            </a:r>
            <a:br>
              <a:rPr lang="ru-RU" sz="2000" b="1" cap="all" dirty="0">
                <a:ln w="9000" cmpd="sng">
                  <a:noFill/>
                  <a:prstDash val="solid"/>
                </a:ln>
                <a:solidFill>
                  <a:srgbClr val="C00000"/>
                </a:solidFill>
              </a:rPr>
            </a:br>
            <a:r>
              <a:rPr lang="ru-RU" sz="2000" b="1" cap="all" dirty="0">
                <a:ln w="9000" cmpd="sng">
                  <a:noFill/>
                  <a:prstDash val="solid"/>
                </a:ln>
                <a:solidFill>
                  <a:srgbClr val="C00000"/>
                </a:solidFill>
              </a:rPr>
              <a:t>Бежит по полям одуванчиков яркая россыпь,</a:t>
            </a:r>
            <a:br>
              <a:rPr lang="ru-RU" sz="2000" b="1" cap="all" dirty="0">
                <a:ln w="9000" cmpd="sng">
                  <a:noFill/>
                  <a:prstDash val="solid"/>
                </a:ln>
                <a:solidFill>
                  <a:srgbClr val="C00000"/>
                </a:solidFill>
              </a:rPr>
            </a:br>
            <a:r>
              <a:rPr lang="ru-RU" sz="2000" b="1" cap="all" dirty="0">
                <a:ln w="9000" cmpd="sng">
                  <a:noFill/>
                  <a:prstDash val="solid"/>
                </a:ln>
                <a:solidFill>
                  <a:srgbClr val="C00000"/>
                </a:solidFill>
              </a:rPr>
              <a:t>Как будто веснушки усеяли все бугорки.</a:t>
            </a:r>
            <a:br>
              <a:rPr lang="ru-RU" sz="2000" b="1" cap="all" dirty="0">
                <a:ln w="9000" cmpd="sng">
                  <a:noFill/>
                  <a:prstDash val="solid"/>
                </a:ln>
                <a:solidFill>
                  <a:srgbClr val="C00000"/>
                </a:solidFill>
              </a:rPr>
            </a:br>
            <a:r>
              <a:rPr lang="ru-RU" sz="2000" b="1" cap="all" dirty="0">
                <a:ln w="9000" cmpd="sng">
                  <a:noFill/>
                  <a:prstDash val="solid"/>
                </a:ln>
                <a:solidFill>
                  <a:srgbClr val="C00000"/>
                </a:solidFill>
              </a:rPr>
              <a:t>Ни в вазу воткнуть, </a:t>
            </a:r>
            <a:r>
              <a:rPr lang="ru-RU" sz="2000" b="1" cap="all" dirty="0" smtClean="0">
                <a:ln w="9000" cmpd="sng">
                  <a:noFill/>
                  <a:prstDash val="solid"/>
                </a:ln>
                <a:solidFill>
                  <a:srgbClr val="C00000"/>
                </a:solidFill>
              </a:rPr>
              <a:t/>
            </a:r>
            <a:br>
              <a:rPr lang="ru-RU" sz="2000" b="1" cap="all" dirty="0" smtClean="0">
                <a:ln w="9000" cmpd="sng">
                  <a:noFill/>
                  <a:prstDash val="solid"/>
                </a:ln>
                <a:solidFill>
                  <a:srgbClr val="C00000"/>
                </a:solidFill>
              </a:rPr>
            </a:br>
            <a:r>
              <a:rPr lang="ru-RU" sz="2000" b="1" cap="all" dirty="0" smtClean="0">
                <a:ln w="9000" cmpd="sng">
                  <a:noFill/>
                  <a:prstDash val="solid"/>
                </a:ln>
                <a:solidFill>
                  <a:srgbClr val="C00000"/>
                </a:solidFill>
              </a:rPr>
              <a:t>ни </a:t>
            </a:r>
            <a:r>
              <a:rPr lang="ru-RU" sz="2000" b="1" cap="all" dirty="0">
                <a:ln w="9000" cmpd="sng">
                  <a:noFill/>
                  <a:prstDash val="solid"/>
                </a:ln>
                <a:solidFill>
                  <a:srgbClr val="C00000"/>
                </a:solidFill>
              </a:rPr>
              <a:t>другим подарить...</a:t>
            </a:r>
            <a:br>
              <a:rPr lang="ru-RU" sz="2000" b="1" cap="all" dirty="0">
                <a:ln w="9000" cmpd="sng">
                  <a:noFill/>
                  <a:prstDash val="solid"/>
                </a:ln>
                <a:solidFill>
                  <a:srgbClr val="C00000"/>
                </a:solidFill>
              </a:rPr>
            </a:br>
            <a:r>
              <a:rPr lang="ru-RU" sz="2000" b="1" cap="all" dirty="0">
                <a:ln w="9000" cmpd="sng">
                  <a:noFill/>
                  <a:prstDash val="solid"/>
                </a:ln>
                <a:solidFill>
                  <a:srgbClr val="C00000"/>
                </a:solidFill>
              </a:rPr>
              <a:t>Но откосы</a:t>
            </a:r>
            <a:br>
              <a:rPr lang="ru-RU" sz="2000" b="1" cap="all" dirty="0">
                <a:ln w="9000" cmpd="sng">
                  <a:noFill/>
                  <a:prstDash val="solid"/>
                </a:ln>
                <a:solidFill>
                  <a:srgbClr val="C00000"/>
                </a:solidFill>
              </a:rPr>
            </a:br>
            <a:r>
              <a:rPr lang="ru-RU" sz="2000" b="1" cap="all" dirty="0">
                <a:ln w="9000" cmpd="sng">
                  <a:noFill/>
                  <a:prstDash val="solid"/>
                </a:ln>
                <a:solidFill>
                  <a:srgbClr val="C00000"/>
                </a:solidFill>
              </a:rPr>
              <a:t>Дорог и канав – </a:t>
            </a:r>
            <a:br>
              <a:rPr lang="ru-RU" sz="2000" b="1" cap="all" dirty="0">
                <a:ln w="9000" cmpd="sng">
                  <a:noFill/>
                  <a:prstDash val="solid"/>
                </a:ln>
                <a:solidFill>
                  <a:srgbClr val="C00000"/>
                </a:solidFill>
              </a:rPr>
            </a:br>
            <a:r>
              <a:rPr lang="ru-RU" sz="2000" b="1" cap="all" dirty="0">
                <a:ln w="9000" cmpd="sng">
                  <a:noFill/>
                  <a:prstDash val="solid"/>
                </a:ln>
                <a:solidFill>
                  <a:srgbClr val="C00000"/>
                </a:solidFill>
              </a:rPr>
              <a:t>словно русло у желтой реки.</a:t>
            </a:r>
            <a:br>
              <a:rPr lang="ru-RU" sz="2000" b="1" cap="all" dirty="0">
                <a:ln w="9000" cmpd="sng">
                  <a:noFill/>
                  <a:prstDash val="solid"/>
                </a:ln>
                <a:solidFill>
                  <a:srgbClr val="C00000"/>
                </a:solidFill>
              </a:rPr>
            </a:br>
            <a:r>
              <a:rPr lang="ru-RU" sz="2000" b="1" cap="all" dirty="0">
                <a:ln w="9000" cmpd="sng">
                  <a:noFill/>
                  <a:prstDash val="solid"/>
                </a:ln>
                <a:solidFill>
                  <a:srgbClr val="C00000"/>
                </a:solidFill>
              </a:rPr>
              <a:t>Средь длинных </a:t>
            </a:r>
            <a:r>
              <a:rPr lang="ru-RU" sz="2000" b="1" cap="all" dirty="0" smtClean="0">
                <a:ln w="9000" cmpd="sng">
                  <a:noFill/>
                  <a:prstDash val="solid"/>
                </a:ln>
                <a:solidFill>
                  <a:srgbClr val="C00000"/>
                </a:solidFill>
              </a:rPr>
              <a:t>серёжек </a:t>
            </a:r>
            <a:r>
              <a:rPr lang="ru-RU" sz="2000" b="1" cap="all" dirty="0">
                <a:ln w="9000" cmpd="sng">
                  <a:noFill/>
                  <a:prstDash val="solid"/>
                </a:ln>
                <a:solidFill>
                  <a:srgbClr val="C00000"/>
                </a:solidFill>
              </a:rPr>
              <a:t/>
            </a:r>
            <a:br>
              <a:rPr lang="ru-RU" sz="2000" b="1" cap="all" dirty="0">
                <a:ln w="9000" cmpd="sng">
                  <a:noFill/>
                  <a:prstDash val="solid"/>
                </a:ln>
                <a:solidFill>
                  <a:srgbClr val="C00000"/>
                </a:solidFill>
              </a:rPr>
            </a:br>
            <a:r>
              <a:rPr lang="ru-RU" sz="2000" b="1" cap="all" dirty="0">
                <a:ln w="9000" cmpd="sng">
                  <a:noFill/>
                  <a:prstDash val="solid"/>
                </a:ln>
                <a:solidFill>
                  <a:srgbClr val="C00000"/>
                </a:solidFill>
              </a:rPr>
              <a:t>березы проклюнулись почки,</a:t>
            </a:r>
            <a:br>
              <a:rPr lang="ru-RU" sz="2000" b="1" cap="all" dirty="0">
                <a:ln w="9000" cmpd="sng">
                  <a:noFill/>
                  <a:prstDash val="solid"/>
                </a:ln>
                <a:solidFill>
                  <a:srgbClr val="C00000"/>
                </a:solidFill>
              </a:rPr>
            </a:br>
            <a:r>
              <a:rPr lang="ru-RU" sz="2000" b="1" cap="all" dirty="0">
                <a:ln w="9000" cmpd="sng">
                  <a:noFill/>
                  <a:prstDash val="solid"/>
                </a:ln>
                <a:solidFill>
                  <a:srgbClr val="C00000"/>
                </a:solidFill>
              </a:rPr>
              <a:t>И тянет из дома уйти </a:t>
            </a:r>
            <a:br>
              <a:rPr lang="ru-RU" sz="2000" b="1" cap="all" dirty="0">
                <a:ln w="9000" cmpd="sng">
                  <a:noFill/>
                  <a:prstDash val="solid"/>
                </a:ln>
                <a:solidFill>
                  <a:srgbClr val="C00000"/>
                </a:solidFill>
              </a:rPr>
            </a:br>
            <a:r>
              <a:rPr lang="ru-RU" sz="2000" b="1" cap="all" dirty="0">
                <a:ln w="9000" cmpd="sng">
                  <a:noFill/>
                  <a:prstDash val="solid"/>
                </a:ln>
                <a:solidFill>
                  <a:srgbClr val="C00000"/>
                </a:solidFill>
              </a:rPr>
              <a:t>в зеленеющий лес.</a:t>
            </a:r>
            <a:br>
              <a:rPr lang="ru-RU" sz="2000" b="1" cap="all" dirty="0">
                <a:ln w="9000" cmpd="sng">
                  <a:noFill/>
                  <a:prstDash val="solid"/>
                </a:ln>
                <a:solidFill>
                  <a:srgbClr val="C00000"/>
                </a:solidFill>
              </a:rPr>
            </a:br>
            <a:r>
              <a:rPr lang="ru-RU" sz="2000" b="1" cap="all" dirty="0">
                <a:ln w="9000" cmpd="sng">
                  <a:noFill/>
                  <a:prstDash val="solid"/>
                </a:ln>
                <a:solidFill>
                  <a:srgbClr val="C00000"/>
                </a:solidFill>
              </a:rPr>
              <a:t>Весной одуванчики </a:t>
            </a:r>
            <a:br>
              <a:rPr lang="ru-RU" sz="2000" b="1" cap="all" dirty="0">
                <a:ln w="9000" cmpd="sng">
                  <a:noFill/>
                  <a:prstDash val="solid"/>
                </a:ln>
                <a:solidFill>
                  <a:srgbClr val="C00000"/>
                </a:solidFill>
              </a:rPr>
            </a:br>
            <a:r>
              <a:rPr lang="ru-RU" sz="2000" b="1" cap="all" dirty="0">
                <a:ln w="9000" cmpd="sng">
                  <a:noFill/>
                  <a:prstDash val="solid"/>
                </a:ln>
                <a:solidFill>
                  <a:srgbClr val="C00000"/>
                </a:solidFill>
              </a:rPr>
              <a:t>ставят последнюю точку,</a:t>
            </a:r>
            <a:br>
              <a:rPr lang="ru-RU" sz="2000" b="1" cap="all" dirty="0">
                <a:ln w="9000" cmpd="sng">
                  <a:noFill/>
                  <a:prstDash val="solid"/>
                </a:ln>
                <a:solidFill>
                  <a:srgbClr val="C00000"/>
                </a:solidFill>
              </a:rPr>
            </a:br>
            <a:r>
              <a:rPr lang="ru-RU" sz="2000" b="1" cap="all" dirty="0">
                <a:ln w="9000" cmpd="sng">
                  <a:noFill/>
                  <a:prstDash val="solid"/>
                </a:ln>
                <a:solidFill>
                  <a:srgbClr val="C00000"/>
                </a:solidFill>
              </a:rPr>
              <a:t>Затем двоеточие: </a:t>
            </a:r>
            <a:br>
              <a:rPr lang="ru-RU" sz="2000" b="1" cap="all" dirty="0">
                <a:ln w="9000" cmpd="sng">
                  <a:noFill/>
                  <a:prstDash val="solid"/>
                </a:ln>
                <a:solidFill>
                  <a:srgbClr val="C00000"/>
                </a:solidFill>
              </a:rPr>
            </a:br>
            <a:r>
              <a:rPr lang="ru-RU" sz="2000" b="1" cap="all" dirty="0">
                <a:ln w="9000" cmpd="sng">
                  <a:noFill/>
                  <a:prstDash val="solid"/>
                </a:ln>
                <a:solidFill>
                  <a:srgbClr val="C00000"/>
                </a:solidFill>
              </a:rPr>
              <a:t>мы в ожиданье чудес!»</a:t>
            </a:r>
            <a:br>
              <a:rPr lang="ru-RU" sz="2000" b="1" cap="all" dirty="0">
                <a:ln w="9000" cmpd="sng">
                  <a:noFill/>
                  <a:prstDash val="solid"/>
                </a:ln>
                <a:solidFill>
                  <a:srgbClr val="C00000"/>
                </a:solidFill>
              </a:rPr>
            </a:br>
            <a:r>
              <a:rPr lang="ru-RU" sz="2000" b="1" cap="all" dirty="0">
                <a:ln w="9000" cmpd="sng">
                  <a:noFill/>
                  <a:prstDash val="solid"/>
                </a:ln>
                <a:solidFill>
                  <a:srgbClr val="C00000"/>
                </a:solidFill>
              </a:rPr>
              <a:t>                                                                          </a:t>
            </a:r>
            <a:br>
              <a:rPr lang="ru-RU" sz="2000" b="1" cap="all" dirty="0">
                <a:ln w="9000" cmpd="sng">
                  <a:noFill/>
                  <a:prstDash val="solid"/>
                </a:ln>
                <a:solidFill>
                  <a:srgbClr val="C00000"/>
                </a:solidFill>
              </a:rPr>
            </a:br>
            <a:r>
              <a:rPr lang="ru-RU" sz="2000" b="1" cap="all" dirty="0">
                <a:ln w="9000" cmpd="sng">
                  <a:noFill/>
                  <a:prstDash val="solid"/>
                </a:ln>
                <a:solidFill>
                  <a:srgbClr val="C00000"/>
                </a:solidFill>
              </a:rPr>
              <a:t>Леди Дождик</a:t>
            </a:r>
            <a:br>
              <a:rPr lang="ru-RU" sz="2000" b="1" cap="all" dirty="0">
                <a:ln w="9000" cmpd="sng">
                  <a:noFill/>
                  <a:prstDash val="solid"/>
                </a:ln>
                <a:solidFill>
                  <a:srgbClr val="C00000"/>
                </a:solidFill>
              </a:rPr>
            </a:br>
            <a:r>
              <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
            </a:r>
            <a:br>
              <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br>
            <a: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
            </a:r>
            <a:b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br>
            <a: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
            </a:r>
            <a:b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br>
            <a:endParaRPr lang="ru-RU" sz="2400" dirty="0"/>
          </a:p>
        </p:txBody>
      </p:sp>
      <p:pic>
        <p:nvPicPr>
          <p:cNvPr id="9" name="Рисунок 8" descr="Одуванчик 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5229200"/>
            <a:ext cx="1068070" cy="988824"/>
          </a:xfrm>
          <a:prstGeom prst="rect">
            <a:avLst/>
          </a:prstGeom>
          <a:noFill/>
          <a:ln>
            <a:noFill/>
          </a:ln>
        </p:spPr>
      </p:pic>
    </p:spTree>
    <p:extLst>
      <p:ext uri="{BB962C8B-B14F-4D97-AF65-F5344CB8AC3E}">
        <p14:creationId xmlns:p14="http://schemas.microsoft.com/office/powerpoint/2010/main" val="1957769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rot="20337592">
            <a:off x="502687" y="484506"/>
            <a:ext cx="4572000" cy="3016210"/>
          </a:xfrm>
          <a:prstGeom prst="rect">
            <a:avLst/>
          </a:prstGeom>
        </p:spPr>
        <p:txBody>
          <a:bodyPr>
            <a:spAutoFit/>
          </a:bodyPr>
          <a:lstStyle/>
          <a:p>
            <a:r>
              <a:rPr lang="ru-RU" sz="1900" b="1" dirty="0" smtClean="0">
                <a:solidFill>
                  <a:srgbClr val="C00000"/>
                </a:solidFill>
              </a:rPr>
              <a:t>«Одуванчик </a:t>
            </a:r>
            <a:r>
              <a:rPr lang="ru-RU" sz="1900" b="1" dirty="0">
                <a:solidFill>
                  <a:srgbClr val="C00000"/>
                </a:solidFill>
              </a:rPr>
              <a:t>– цветок интересный...</a:t>
            </a:r>
            <a:br>
              <a:rPr lang="ru-RU" sz="1900" b="1" dirty="0">
                <a:solidFill>
                  <a:srgbClr val="C00000"/>
                </a:solidFill>
              </a:rPr>
            </a:br>
            <a:r>
              <a:rPr lang="ru-RU" sz="1900" b="1" dirty="0">
                <a:solidFill>
                  <a:srgbClr val="C00000"/>
                </a:solidFill>
              </a:rPr>
              <a:t>Все вершки-корешки в ход идут!!!</a:t>
            </a:r>
            <a:br>
              <a:rPr lang="ru-RU" sz="1900" b="1" dirty="0">
                <a:solidFill>
                  <a:srgbClr val="C00000"/>
                </a:solidFill>
              </a:rPr>
            </a:br>
            <a:r>
              <a:rPr lang="ru-RU" sz="1900" b="1" dirty="0">
                <a:solidFill>
                  <a:srgbClr val="C00000"/>
                </a:solidFill>
              </a:rPr>
              <a:t>Не случайно ему дарят песни</a:t>
            </a:r>
            <a:br>
              <a:rPr lang="ru-RU" sz="1900" b="1" dirty="0">
                <a:solidFill>
                  <a:srgbClr val="C00000"/>
                </a:solidFill>
              </a:rPr>
            </a:br>
            <a:r>
              <a:rPr lang="ru-RU" sz="1900" b="1" dirty="0">
                <a:solidFill>
                  <a:srgbClr val="C00000"/>
                </a:solidFill>
              </a:rPr>
              <a:t>И стихов посвящают салют!!!</a:t>
            </a:r>
            <a:br>
              <a:rPr lang="ru-RU" sz="1900" b="1" dirty="0">
                <a:solidFill>
                  <a:srgbClr val="C00000"/>
                </a:solidFill>
              </a:rPr>
            </a:br>
            <a:r>
              <a:rPr lang="ru-RU" sz="1900" b="1" dirty="0" smtClean="0">
                <a:solidFill>
                  <a:srgbClr val="C00000"/>
                </a:solidFill>
              </a:rPr>
              <a:t>...</a:t>
            </a:r>
            <a:r>
              <a:rPr lang="ru-RU" sz="1900" b="1" dirty="0">
                <a:solidFill>
                  <a:srgbClr val="C00000"/>
                </a:solidFill>
              </a:rPr>
              <a:t>Свежий цвет сильной, сочной короны –</a:t>
            </a:r>
            <a:br>
              <a:rPr lang="ru-RU" sz="1900" b="1" dirty="0">
                <a:solidFill>
                  <a:srgbClr val="C00000"/>
                </a:solidFill>
              </a:rPr>
            </a:br>
            <a:r>
              <a:rPr lang="ru-RU" sz="1900" b="1" dirty="0">
                <a:solidFill>
                  <a:srgbClr val="C00000"/>
                </a:solidFill>
              </a:rPr>
              <a:t>Для варенья годится... В настой...</a:t>
            </a:r>
            <a:br>
              <a:rPr lang="ru-RU" sz="1900" b="1" dirty="0">
                <a:solidFill>
                  <a:srgbClr val="C00000"/>
                </a:solidFill>
              </a:rPr>
            </a:br>
            <a:r>
              <a:rPr lang="ru-RU" sz="1900" b="1" dirty="0">
                <a:solidFill>
                  <a:srgbClr val="C00000"/>
                </a:solidFill>
              </a:rPr>
              <a:t>И в салат из цветков иль бутонов –</a:t>
            </a:r>
            <a:br>
              <a:rPr lang="ru-RU" sz="1900" b="1" dirty="0">
                <a:solidFill>
                  <a:srgbClr val="C00000"/>
                </a:solidFill>
              </a:rPr>
            </a:br>
            <a:r>
              <a:rPr lang="ru-RU" sz="1900" b="1" dirty="0">
                <a:solidFill>
                  <a:srgbClr val="C00000"/>
                </a:solidFill>
              </a:rPr>
              <a:t>Просто с сахаром, прямо с пыльцой...</a:t>
            </a:r>
            <a:br>
              <a:rPr lang="ru-RU" sz="1900" b="1" dirty="0">
                <a:solidFill>
                  <a:srgbClr val="C00000"/>
                </a:solidFill>
              </a:rPr>
            </a:br>
            <a:r>
              <a:rPr lang="ru-RU" sz="1900" b="1" dirty="0">
                <a:solidFill>
                  <a:srgbClr val="C00000"/>
                </a:solidFill>
              </a:rPr>
              <a:t/>
            </a:r>
            <a:br>
              <a:rPr lang="ru-RU" sz="1900" b="1" dirty="0">
                <a:solidFill>
                  <a:srgbClr val="C00000"/>
                </a:solidFill>
              </a:rPr>
            </a:br>
            <a:endParaRPr lang="ru-RU" sz="1900" dirty="0">
              <a:solidFill>
                <a:srgbClr val="C00000"/>
              </a:solidFill>
            </a:endParaRPr>
          </a:p>
        </p:txBody>
      </p:sp>
      <p:sp>
        <p:nvSpPr>
          <p:cNvPr id="5" name="Прямоугольник 4"/>
          <p:cNvSpPr/>
          <p:nvPr/>
        </p:nvSpPr>
        <p:spPr>
          <a:xfrm rot="20600779">
            <a:off x="925825" y="3373274"/>
            <a:ext cx="4572000" cy="2723823"/>
          </a:xfrm>
          <a:prstGeom prst="rect">
            <a:avLst/>
          </a:prstGeom>
        </p:spPr>
        <p:txBody>
          <a:bodyPr>
            <a:spAutoFit/>
          </a:bodyPr>
          <a:lstStyle/>
          <a:p>
            <a:r>
              <a:rPr lang="ru-RU" sz="1900" b="1" dirty="0">
                <a:solidFill>
                  <a:srgbClr val="002060"/>
                </a:solidFill>
              </a:rPr>
              <a:t>Листья зрелые можно на сушку,</a:t>
            </a:r>
            <a:br>
              <a:rPr lang="ru-RU" sz="1900" b="1" dirty="0">
                <a:solidFill>
                  <a:srgbClr val="002060"/>
                </a:solidFill>
              </a:rPr>
            </a:br>
            <a:r>
              <a:rPr lang="ru-RU" sz="1900" b="1" dirty="0">
                <a:solidFill>
                  <a:srgbClr val="002060"/>
                </a:solidFill>
              </a:rPr>
              <a:t>Чтоб позднее отвар попивать...</a:t>
            </a:r>
            <a:br>
              <a:rPr lang="ru-RU" sz="1900" b="1" dirty="0">
                <a:solidFill>
                  <a:srgbClr val="002060"/>
                </a:solidFill>
              </a:rPr>
            </a:br>
            <a:r>
              <a:rPr lang="ru-RU" sz="1900" b="1" dirty="0">
                <a:solidFill>
                  <a:srgbClr val="002060"/>
                </a:solidFill>
              </a:rPr>
              <a:t>На сочок, что выводит веснушки...</a:t>
            </a:r>
            <a:br>
              <a:rPr lang="ru-RU" sz="1900" b="1" dirty="0">
                <a:solidFill>
                  <a:srgbClr val="002060"/>
                </a:solidFill>
              </a:rPr>
            </a:br>
            <a:r>
              <a:rPr lang="ru-RU" sz="1900" b="1" dirty="0">
                <a:solidFill>
                  <a:srgbClr val="002060"/>
                </a:solidFill>
              </a:rPr>
              <a:t>Молодые листочки – в салат...</a:t>
            </a:r>
            <a:br>
              <a:rPr lang="ru-RU" sz="1900" b="1" dirty="0">
                <a:solidFill>
                  <a:srgbClr val="002060"/>
                </a:solidFill>
              </a:rPr>
            </a:br>
            <a:r>
              <a:rPr lang="ru-RU" sz="1900" b="1" dirty="0" smtClean="0">
                <a:solidFill>
                  <a:srgbClr val="002060"/>
                </a:solidFill>
              </a:rPr>
              <a:t>Корень </a:t>
            </a:r>
            <a:r>
              <a:rPr lang="ru-RU" sz="1900" b="1" dirty="0">
                <a:solidFill>
                  <a:srgbClr val="002060"/>
                </a:solidFill>
              </a:rPr>
              <a:t>тоже полезен... И очень!!!</a:t>
            </a:r>
            <a:br>
              <a:rPr lang="ru-RU" sz="1900" b="1" dirty="0">
                <a:solidFill>
                  <a:srgbClr val="002060"/>
                </a:solidFill>
              </a:rPr>
            </a:br>
            <a:r>
              <a:rPr lang="ru-RU" sz="1900" b="1" dirty="0">
                <a:solidFill>
                  <a:srgbClr val="002060"/>
                </a:solidFill>
              </a:rPr>
              <a:t>В цельном виде... В сухом порошке...</a:t>
            </a:r>
            <a:br>
              <a:rPr lang="ru-RU" sz="1900" b="1" dirty="0">
                <a:solidFill>
                  <a:srgbClr val="002060"/>
                </a:solidFill>
              </a:rPr>
            </a:br>
            <a:r>
              <a:rPr lang="ru-RU" sz="1900" b="1" dirty="0">
                <a:solidFill>
                  <a:srgbClr val="002060"/>
                </a:solidFill>
              </a:rPr>
              <a:t>А на сок можно брать весь цветочек –</a:t>
            </a:r>
            <a:br>
              <a:rPr lang="ru-RU" sz="1900" b="1" dirty="0">
                <a:solidFill>
                  <a:srgbClr val="002060"/>
                </a:solidFill>
              </a:rPr>
            </a:br>
            <a:r>
              <a:rPr lang="ru-RU" sz="1900" b="1" dirty="0">
                <a:solidFill>
                  <a:srgbClr val="002060"/>
                </a:solidFill>
              </a:rPr>
              <a:t>Венчик, стебель, лист на корешке!!!</a:t>
            </a:r>
            <a:br>
              <a:rPr lang="ru-RU" sz="1900" b="1" dirty="0">
                <a:solidFill>
                  <a:srgbClr val="002060"/>
                </a:solidFill>
              </a:rPr>
            </a:br>
            <a:endParaRPr lang="ru-RU" sz="1900" dirty="0">
              <a:solidFill>
                <a:srgbClr val="002060"/>
              </a:solidFill>
            </a:endParaRPr>
          </a:p>
        </p:txBody>
      </p:sp>
      <p:sp>
        <p:nvSpPr>
          <p:cNvPr id="6" name="Прямоугольник 5"/>
          <p:cNvSpPr/>
          <p:nvPr/>
        </p:nvSpPr>
        <p:spPr>
          <a:xfrm>
            <a:off x="5148064" y="2001768"/>
            <a:ext cx="3816424" cy="3585597"/>
          </a:xfrm>
          <a:prstGeom prst="rect">
            <a:avLst/>
          </a:prstGeom>
        </p:spPr>
        <p:txBody>
          <a:bodyPr wrap="square">
            <a:spAutoFit/>
          </a:bodyPr>
          <a:lstStyle/>
          <a:p>
            <a:r>
              <a:rPr lang="ru-RU" sz="1900" b="1" dirty="0">
                <a:solidFill>
                  <a:srgbClr val="C00000"/>
                </a:solidFill>
              </a:rPr>
              <a:t>Если правильно делать, не портя,</a:t>
            </a:r>
            <a:br>
              <a:rPr lang="ru-RU" sz="1900" b="1" dirty="0">
                <a:solidFill>
                  <a:srgbClr val="C00000"/>
                </a:solidFill>
              </a:rPr>
            </a:br>
            <a:r>
              <a:rPr lang="ru-RU" sz="1900" b="1" dirty="0">
                <a:solidFill>
                  <a:srgbClr val="C00000"/>
                </a:solidFill>
              </a:rPr>
              <a:t>Блюда из одуванчиков – клад!!!</a:t>
            </a:r>
            <a:br>
              <a:rPr lang="ru-RU" sz="1900" b="1" dirty="0">
                <a:solidFill>
                  <a:srgbClr val="C00000"/>
                </a:solidFill>
              </a:rPr>
            </a:br>
            <a:r>
              <a:rPr lang="ru-RU" sz="1900" b="1" dirty="0">
                <a:solidFill>
                  <a:srgbClr val="C00000"/>
                </a:solidFill>
              </a:rPr>
              <a:t>Быстро! Просто! </a:t>
            </a:r>
            <a:endParaRPr lang="ru-RU" sz="1900" b="1" dirty="0" smtClean="0">
              <a:solidFill>
                <a:srgbClr val="C00000"/>
              </a:solidFill>
            </a:endParaRPr>
          </a:p>
          <a:p>
            <a:r>
              <a:rPr lang="ru-RU" sz="1900" b="1" dirty="0" smtClean="0">
                <a:solidFill>
                  <a:srgbClr val="C00000"/>
                </a:solidFill>
              </a:rPr>
              <a:t>Нисколько </a:t>
            </a:r>
            <a:r>
              <a:rPr lang="ru-RU" sz="1900" b="1" dirty="0">
                <a:solidFill>
                  <a:srgbClr val="C00000"/>
                </a:solidFill>
              </a:rPr>
              <a:t>не горько!</a:t>
            </a:r>
            <a:br>
              <a:rPr lang="ru-RU" sz="1900" b="1" dirty="0">
                <a:solidFill>
                  <a:srgbClr val="C00000"/>
                </a:solidFill>
              </a:rPr>
            </a:br>
            <a:r>
              <a:rPr lang="ru-RU" sz="1900" b="1" dirty="0">
                <a:solidFill>
                  <a:srgbClr val="C00000"/>
                </a:solidFill>
              </a:rPr>
              <a:t>Ароматно и вкусно!!! Вот так...</a:t>
            </a:r>
            <a:br>
              <a:rPr lang="ru-RU" sz="1900" b="1" dirty="0">
                <a:solidFill>
                  <a:srgbClr val="C00000"/>
                </a:solidFill>
              </a:rPr>
            </a:br>
            <a:r>
              <a:rPr lang="ru-RU" sz="1900" b="1" dirty="0" smtClean="0">
                <a:solidFill>
                  <a:srgbClr val="C00000"/>
                </a:solidFill>
              </a:rPr>
              <a:t>Коль </a:t>
            </a:r>
            <a:r>
              <a:rPr lang="ru-RU" sz="1900" b="1" dirty="0">
                <a:solidFill>
                  <a:srgbClr val="C00000"/>
                </a:solidFill>
              </a:rPr>
              <a:t>готовить ещё и с любовью,</a:t>
            </a:r>
            <a:br>
              <a:rPr lang="ru-RU" sz="1900" b="1" dirty="0">
                <a:solidFill>
                  <a:srgbClr val="C00000"/>
                </a:solidFill>
              </a:rPr>
            </a:br>
            <a:r>
              <a:rPr lang="ru-RU" sz="1900" b="1" dirty="0">
                <a:solidFill>
                  <a:srgbClr val="C00000"/>
                </a:solidFill>
              </a:rPr>
              <a:t>То цветок каждый, листик тогда –</a:t>
            </a:r>
            <a:br>
              <a:rPr lang="ru-RU" sz="1900" b="1" dirty="0">
                <a:solidFill>
                  <a:srgbClr val="C00000"/>
                </a:solidFill>
              </a:rPr>
            </a:br>
            <a:r>
              <a:rPr lang="ru-RU" sz="1900" b="1" dirty="0">
                <a:solidFill>
                  <a:srgbClr val="C00000"/>
                </a:solidFill>
              </a:rPr>
              <a:t>Красоты Кладовая! Здоровья!!!</a:t>
            </a:r>
            <a:br>
              <a:rPr lang="ru-RU" sz="1900" b="1" dirty="0">
                <a:solidFill>
                  <a:srgbClr val="C00000"/>
                </a:solidFill>
              </a:rPr>
            </a:br>
            <a:r>
              <a:rPr lang="ru-RU" sz="1900" b="1" dirty="0">
                <a:solidFill>
                  <a:srgbClr val="C00000"/>
                </a:solidFill>
              </a:rPr>
              <a:t>Эликсир Долголетия! Да</a:t>
            </a:r>
            <a:r>
              <a:rPr lang="ru-RU" sz="1900" b="1" dirty="0" smtClean="0">
                <a:solidFill>
                  <a:srgbClr val="C00000"/>
                </a:solidFill>
              </a:rPr>
              <a:t>!!!»</a:t>
            </a:r>
          </a:p>
          <a:p>
            <a:endParaRPr lang="ru-RU" sz="1900" b="1" dirty="0" smtClean="0">
              <a:solidFill>
                <a:srgbClr val="C00000"/>
              </a:solidFill>
            </a:endParaRPr>
          </a:p>
          <a:p>
            <a:pPr algn="r"/>
            <a:r>
              <a:rPr lang="ru-RU" sz="1900" b="1" dirty="0" smtClean="0">
                <a:solidFill>
                  <a:srgbClr val="C00000"/>
                </a:solidFill>
              </a:rPr>
              <a:t>Леди Дождик</a:t>
            </a:r>
            <a:endParaRPr lang="ru-RU" sz="1900" dirty="0">
              <a:solidFill>
                <a:srgbClr val="C00000"/>
              </a:solidFill>
            </a:endParaRPr>
          </a:p>
          <a:p>
            <a:r>
              <a:rPr lang="ru-RU" b="1" dirty="0">
                <a:solidFill>
                  <a:srgbClr val="C00000"/>
                </a:solidFill>
              </a:rPr>
              <a:t> </a:t>
            </a:r>
            <a:endParaRPr lang="ru-RU" dirty="0">
              <a:solidFill>
                <a:srgbClr val="C00000"/>
              </a:solidFill>
            </a:endParaRPr>
          </a:p>
        </p:txBody>
      </p:sp>
      <p:pic>
        <p:nvPicPr>
          <p:cNvPr id="7" name="Рисунок 6" descr="https://i.pinimg.com/originals/7d/6c/55/7d6c557ca415b274747589bb8d0f17e0.png"/>
          <p:cNvPicPr/>
          <p:nvPr/>
        </p:nvPicPr>
        <p:blipFill>
          <a:blip r:embed="rId3" cstate="print">
            <a:extLst>
              <a:ext uri="{BEBA8EAE-BF5A-486C-A8C5-ECC9F3942E4B}">
                <a14:imgProps xmlns:a14="http://schemas.microsoft.com/office/drawing/2010/main">
                  <a14:imgLayer r:embed="rId4">
                    <a14:imgEffect>
                      <a14:backgroundRemoval t="0" b="99706" l="0" r="100000"/>
                    </a14:imgEffect>
                  </a14:imgLayer>
                </a14:imgProps>
              </a:ext>
              <a:ext uri="{28A0092B-C50C-407E-A947-70E740481C1C}">
                <a14:useLocalDpi xmlns:a14="http://schemas.microsoft.com/office/drawing/2010/main" val="0"/>
              </a:ext>
            </a:extLst>
          </a:blip>
          <a:srcRect/>
          <a:stretch>
            <a:fillRect/>
          </a:stretch>
        </p:blipFill>
        <p:spPr bwMode="auto">
          <a:xfrm>
            <a:off x="5411500" y="260648"/>
            <a:ext cx="1604764" cy="1482909"/>
          </a:xfrm>
          <a:prstGeom prst="rect">
            <a:avLst/>
          </a:prstGeom>
          <a:noFill/>
          <a:ln>
            <a:noFill/>
          </a:ln>
        </p:spPr>
      </p:pic>
    </p:spTree>
    <p:extLst>
      <p:ext uri="{BB962C8B-B14F-4D97-AF65-F5344CB8AC3E}">
        <p14:creationId xmlns:p14="http://schemas.microsoft.com/office/powerpoint/2010/main" val="1116412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3168352"/>
          </a:xfrm>
        </p:spPr>
        <p:txBody>
          <a:bodyPr>
            <a:prstTxWarp prst="textInflate">
              <a:avLst/>
            </a:prstTxWarp>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«Пусть цветут одуванчики,</a:t>
            </a:r>
            <a:b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b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Мёдом поя,</a:t>
            </a:r>
            <a:b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b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Как веснушки – </a:t>
            </a:r>
            <a:b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b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Земли украшенье!»</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sp>
        <p:nvSpPr>
          <p:cNvPr id="4" name="Прямоугольник 3"/>
          <p:cNvSpPr/>
          <p:nvPr/>
        </p:nvSpPr>
        <p:spPr>
          <a:xfrm>
            <a:off x="395536" y="4509120"/>
            <a:ext cx="8064896" cy="1815882"/>
          </a:xfrm>
          <a:prstGeom prst="rect">
            <a:avLst/>
          </a:prstGeom>
          <a:noFill/>
        </p:spPr>
        <p:txBody>
          <a:bodyPr wrap="square" lIns="91440" tIns="45720" rIns="91440" bIns="45720">
            <a:spAutoFit/>
          </a:bodyPr>
          <a:lstStyle/>
          <a:p>
            <a:pPr algn="ctr"/>
            <a:r>
              <a:rPr lang="ru-RU" sz="2800" b="1" cap="all" spc="0" dirty="0" smtClean="0">
                <a:ln w="9000" cmpd="sng">
                  <a:solidFill>
                    <a:srgbClr val="C00000"/>
                  </a:solidFill>
                  <a:prstDash val="solid"/>
                </a:ln>
                <a:solidFill>
                  <a:srgbClr val="C00000"/>
                </a:solidFill>
                <a:effectLst/>
              </a:rPr>
              <a:t>Приготовьте в своей семье и отведайте  </a:t>
            </a:r>
          </a:p>
          <a:p>
            <a:pPr algn="ctr"/>
            <a:r>
              <a:rPr lang="ru-RU" sz="2800" b="1" cap="all" spc="0" dirty="0" smtClean="0">
                <a:ln w="9000" cmpd="sng">
                  <a:solidFill>
                    <a:srgbClr val="C00000"/>
                  </a:solidFill>
                  <a:prstDash val="solid"/>
                </a:ln>
                <a:solidFill>
                  <a:srgbClr val="C00000"/>
                </a:solidFill>
                <a:effectLst/>
              </a:rPr>
              <a:t>Эти замечательные блюда из одуванчиков, включайте их чаще в свой рацион и тогда вы и ваши дети будут всегда здоровы!  </a:t>
            </a:r>
            <a:endParaRPr lang="ru-RU" sz="2800" b="1" cap="all" spc="0" dirty="0">
              <a:ln w="9000" cmpd="sng">
                <a:solidFill>
                  <a:srgbClr val="C00000"/>
                </a:solidFill>
                <a:prstDash val="solid"/>
              </a:ln>
              <a:solidFill>
                <a:srgbClr val="C00000"/>
              </a:solidFill>
              <a:effectLst/>
            </a:endParaRPr>
          </a:p>
        </p:txBody>
      </p:sp>
    </p:spTree>
    <p:extLst>
      <p:ext uri="{BB962C8B-B14F-4D97-AF65-F5344CB8AC3E}">
        <p14:creationId xmlns:p14="http://schemas.microsoft.com/office/powerpoint/2010/main" val="1112594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6" name="Picture 2" descr="D:\Фото и видео Одуванчики\15896098318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79082"/>
            <a:ext cx="4176464" cy="31323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2506290"/>
          </a:xfrm>
        </p:spPr>
        <p:txBody>
          <a:bodyPr>
            <a:normAutofit fontScale="90000"/>
          </a:bodyPr>
          <a:lstStyle/>
          <a:p>
            <a:r>
              <a:rPr lang="ru-RU" sz="3600" b="1" dirty="0" smtClean="0">
                <a:ln>
                  <a:solidFill>
                    <a:srgbClr val="C00000"/>
                  </a:solidFill>
                </a:ln>
                <a:solidFill>
                  <a:srgbClr val="C00000"/>
                </a:solidFill>
              </a:rPr>
              <a:t/>
            </a:r>
            <a:br>
              <a:rPr lang="ru-RU" sz="3600" b="1" dirty="0" smtClean="0">
                <a:ln>
                  <a:solidFill>
                    <a:srgbClr val="C00000"/>
                  </a:solidFill>
                </a:ln>
                <a:solidFill>
                  <a:srgbClr val="C00000"/>
                </a:solidFill>
              </a:rPr>
            </a:br>
            <a:r>
              <a:rPr lang="ru-RU" sz="3600" b="1" dirty="0">
                <a:ln>
                  <a:solidFill>
                    <a:srgbClr val="C00000"/>
                  </a:solidFill>
                </a:ln>
                <a:solidFill>
                  <a:srgbClr val="C00000"/>
                </a:solidFill>
              </a:rPr>
              <a:t/>
            </a:r>
            <a:br>
              <a:rPr lang="ru-RU" sz="3600" b="1" dirty="0">
                <a:ln>
                  <a:solidFill>
                    <a:srgbClr val="C00000"/>
                  </a:solidFill>
                </a:ln>
                <a:solidFill>
                  <a:srgbClr val="C00000"/>
                </a:solidFill>
              </a:rPr>
            </a:br>
            <a:r>
              <a:rPr lang="ru-RU" sz="3600" b="1" dirty="0" smtClean="0">
                <a:solidFill>
                  <a:srgbClr val="C00000"/>
                </a:solidFill>
              </a:rPr>
              <a:t>Весна </a:t>
            </a:r>
            <a:r>
              <a:rPr lang="ru-RU" sz="3600" b="1" dirty="0">
                <a:solidFill>
                  <a:srgbClr val="C00000"/>
                </a:solidFill>
              </a:rPr>
              <a:t>уже щедро залила землю солнцем и просыпала на зелёные полянки миллионы жёлтых радостных посланников – одуванчиков. Удивительно милые цветы и удивительно полезное растение!</a:t>
            </a:r>
            <a:br>
              <a:rPr lang="ru-RU" sz="3600" b="1" dirty="0">
                <a:solidFill>
                  <a:srgbClr val="C00000"/>
                </a:solidFill>
              </a:rPr>
            </a:br>
            <a:r>
              <a:rPr lang="ru-RU" b="1" dirty="0">
                <a:solidFill>
                  <a:srgbClr val="C00000"/>
                </a:solidFill>
              </a:rPr>
              <a:t/>
            </a:r>
            <a:br>
              <a:rPr lang="ru-RU" b="1" dirty="0">
                <a:solidFill>
                  <a:srgbClr val="C00000"/>
                </a:solidFill>
              </a:rPr>
            </a:br>
            <a:endParaRPr lang="ru-RU" dirty="0">
              <a:solidFill>
                <a:srgbClr val="C00000"/>
              </a:solidFill>
            </a:endParaRPr>
          </a:p>
        </p:txBody>
      </p:sp>
      <p:sp>
        <p:nvSpPr>
          <p:cNvPr id="3" name="Объект 2"/>
          <p:cNvSpPr>
            <a:spLocks noGrp="1"/>
          </p:cNvSpPr>
          <p:nvPr>
            <p:ph idx="1"/>
          </p:nvPr>
        </p:nvSpPr>
        <p:spPr>
          <a:xfrm>
            <a:off x="457200" y="2780928"/>
            <a:ext cx="8229600" cy="3888432"/>
          </a:xfrm>
        </p:spPr>
        <p:txBody>
          <a:bodyPr>
            <a:normAutofit/>
          </a:bodyPr>
          <a:lstStyle/>
          <a:p>
            <a:pPr marL="0" indent="0" algn="ctr">
              <a:buNone/>
            </a:pPr>
            <a:r>
              <a:rPr lang="ru-RU" sz="2400" b="1" dirty="0" smtClean="0">
                <a:solidFill>
                  <a:srgbClr val="002060"/>
                </a:solidFill>
              </a:rPr>
              <a:t>. </a:t>
            </a:r>
            <a:endParaRPr lang="ru-RU" sz="2400" b="1" dirty="0" smtClean="0">
              <a:solidFill>
                <a:srgbClr val="002060"/>
              </a:solidFill>
              <a:latin typeface="+mj-lt"/>
              <a:hlinkClick r:id="rId4"/>
            </a:endParaRPr>
          </a:p>
        </p:txBody>
      </p:sp>
      <p:pic>
        <p:nvPicPr>
          <p:cNvPr id="1027" name="Picture 3" descr="D:\Фото и видео Одуванчики\15896098313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7431" y="2713564"/>
            <a:ext cx="3810000" cy="31813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D:\Фото и видео Одуванчики\158961476630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3358" y="3016688"/>
            <a:ext cx="2857500" cy="381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648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053" name="Picture 5" descr="D:\Фото и видео Одуванчики\IMG-c81e914fca116d70c264ff6bfe6faa56-V.jpg"/>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6099" y="3545697"/>
            <a:ext cx="2448272" cy="32643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D:\Фото и видео Одуванчики\IMG-6e824c76c27bb0cf38de1627a41533cb-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7352" y="2276872"/>
            <a:ext cx="2317136" cy="308951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5" name="Picture 7" descr="D:\Фото и видео Одуванчики\IMG-fc173f6c91db4a42cf9ba97292af8caa-V.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9600"/>
          <a:stretch/>
        </p:blipFill>
        <p:spPr bwMode="auto">
          <a:xfrm>
            <a:off x="3189090" y="2991480"/>
            <a:ext cx="2337491" cy="34596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D:\Фото и видео Одуванчики\158961476623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8672" y="2397390"/>
            <a:ext cx="2209428" cy="29459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2434282"/>
          </a:xfrm>
        </p:spPr>
        <p:txBody>
          <a:bodyPr>
            <a:noAutofit/>
          </a:bodyPr>
          <a:lstStyle/>
          <a:p>
            <a:r>
              <a:rPr lang="ru-RU" sz="3200" b="1" dirty="0" smtClean="0">
                <a:solidFill>
                  <a:srgbClr val="002060"/>
                </a:solidFill>
              </a:rPr>
              <a:t/>
            </a:r>
            <a:br>
              <a:rPr lang="ru-RU" sz="3200" b="1" dirty="0" smtClean="0">
                <a:solidFill>
                  <a:srgbClr val="002060"/>
                </a:solidFill>
              </a:rPr>
            </a:br>
            <a:r>
              <a:rPr lang="ru-RU" sz="3200" b="1" dirty="0" smtClean="0">
                <a:solidFill>
                  <a:srgbClr val="C00000"/>
                </a:solidFill>
              </a:rPr>
              <a:t>Куда </a:t>
            </a:r>
            <a:r>
              <a:rPr lang="ru-RU" sz="3200" b="1" dirty="0">
                <a:solidFill>
                  <a:srgbClr val="C00000"/>
                </a:solidFill>
              </a:rPr>
              <a:t>ни бросишь взгляд – повсюду желтеют цветы одуванчиков. Такие желто-золотые полянки одуванчиков украшают город, радуют глаз. На цветках растения одуванчика пчёлы собирают  </a:t>
            </a:r>
            <a:r>
              <a:rPr lang="ru-RU" sz="3200" b="1" dirty="0" smtClean="0">
                <a:solidFill>
                  <a:srgbClr val="C00000"/>
                </a:solidFill>
              </a:rPr>
              <a:t>нектар! </a:t>
            </a:r>
            <a:r>
              <a:rPr lang="ru-RU" sz="3200" b="1" dirty="0">
                <a:solidFill>
                  <a:srgbClr val="C00000"/>
                </a:solidFill>
              </a:rPr>
              <a:t/>
            </a:r>
            <a:br>
              <a:rPr lang="ru-RU" sz="3200" b="1" dirty="0">
                <a:solidFill>
                  <a:srgbClr val="C00000"/>
                </a:solidFill>
              </a:rPr>
            </a:br>
            <a:endParaRPr lang="ru-RU" sz="3200" dirty="0">
              <a:solidFill>
                <a:srgbClr val="C00000"/>
              </a:solidFill>
            </a:endParaRPr>
          </a:p>
        </p:txBody>
      </p:sp>
      <p:pic>
        <p:nvPicPr>
          <p:cNvPr id="4" name="Объект 3" descr="https://avatars.mds.yandex.net/get-pdb/1366542/124ec936-15b4-400e-af1b-df784b66b312/s1200?webp=false"/>
          <p:cNvPicPr>
            <a:picLocks noGrp="1"/>
          </p:cNvPicPr>
          <p:nvPr>
            <p:ph idx="1"/>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6410" t="2778"/>
          <a:stretch/>
        </p:blipFill>
        <p:spPr bwMode="auto">
          <a:xfrm>
            <a:off x="107504" y="1844824"/>
            <a:ext cx="1377106" cy="1414383"/>
          </a:xfrm>
          <a:prstGeom prst="rect">
            <a:avLst/>
          </a:prstGeom>
          <a:noFill/>
          <a:ln>
            <a:noFill/>
          </a:ln>
          <a:extLst>
            <a:ext uri="{53640926-AAD7-44D8-BBD7-CCE9431645EC}">
              <a14:shadowObscured xmlns:a14="http://schemas.microsoft.com/office/drawing/2010/main"/>
            </a:ext>
          </a:extLst>
        </p:spPr>
      </p:pic>
      <p:pic>
        <p:nvPicPr>
          <p:cNvPr id="5" name="Рисунок 4" descr="https://avatars.mds.yandex.net/get-pdb/1927455/4ff4b160-f552-4cb6-8f74-c9938b2e2452/s1200?webp=false"/>
          <p:cNvPicPr/>
          <p:nvPr/>
        </p:nvPicPr>
        <p:blipFill rotWithShape="1">
          <a:blip r:embed="rId9" cstate="print">
            <a:extLst>
              <a:ext uri="{BEBA8EAE-BF5A-486C-A8C5-ECC9F3942E4B}">
                <a14:imgProps xmlns:a14="http://schemas.microsoft.com/office/drawing/2010/main">
                  <a14:imgLayer r:embed="rId10">
                    <a14:imgEffect>
                      <a14:backgroundRemoval t="0" b="100000" l="18778" r="79667">
                        <a14:foregroundMark x1="28667" y1="37000" x2="28667" y2="37000"/>
                        <a14:foregroundMark x1="21778" y1="39625" x2="21778" y2="39625"/>
                        <a14:foregroundMark x1="27333" y1="46375" x2="27333" y2="46375"/>
                        <a14:foregroundMark x1="30111" y1="44500" x2="30111" y2="44500"/>
                        <a14:foregroundMark x1="29111" y1="47375" x2="29111" y2="47375"/>
                        <a14:backgroundMark x1="56667" y1="32250" x2="56667" y2="32250"/>
                        <a14:backgroundMark x1="55778" y1="34875" x2="55778" y2="34875"/>
                        <a14:backgroundMark x1="54667" y1="36500" x2="54667" y2="36500"/>
                      </a14:backgroundRemoval>
                    </a14:imgEffect>
                  </a14:imgLayer>
                </a14:imgProps>
              </a:ext>
              <a:ext uri="{28A0092B-C50C-407E-A947-70E740481C1C}">
                <a14:useLocalDpi xmlns:a14="http://schemas.microsoft.com/office/drawing/2010/main" val="0"/>
              </a:ext>
            </a:extLst>
          </a:blip>
          <a:srcRect l="18805" r="20298"/>
          <a:stretch/>
        </p:blipFill>
        <p:spPr bwMode="auto">
          <a:xfrm>
            <a:off x="2840928" y="2636912"/>
            <a:ext cx="657172" cy="956375"/>
          </a:xfrm>
          <a:prstGeom prst="rect">
            <a:avLst/>
          </a:prstGeom>
          <a:noFill/>
          <a:ln>
            <a:noFill/>
          </a:ln>
          <a:extLst>
            <a:ext uri="{53640926-AAD7-44D8-BBD7-CCE9431645EC}">
              <a14:shadowObscured xmlns:a14="http://schemas.microsoft.com/office/drawing/2010/main"/>
            </a:ext>
          </a:extLst>
        </p:spPr>
      </p:pic>
      <p:pic>
        <p:nvPicPr>
          <p:cNvPr id="7" name="Рисунок 6" descr="https://avatars.mds.yandex.net/get-pdb/1816426/c2332d06-2179-43c7-ba23-e5ae8aea4fbd/s1200"/>
          <p:cNvPicPr/>
          <p:nvPr/>
        </p:nvPicPr>
        <p:blipFill rotWithShape="1">
          <a:blip r:embed="rId11" cstate="print">
            <a:extLst>
              <a:ext uri="{BEBA8EAE-BF5A-486C-A8C5-ECC9F3942E4B}">
                <a14:imgProps xmlns:a14="http://schemas.microsoft.com/office/drawing/2010/main">
                  <a14:imgLayer r:embed="rId12">
                    <a14:imgEffect>
                      <a14:backgroundRemoval t="0" b="100000" l="10000" r="94375">
                        <a14:backgroundMark x1="71979" y1="63194" x2="71979" y2="63194"/>
                        <a14:backgroundMark x1="73542" y1="62917" x2="73542" y2="62917"/>
                        <a14:backgroundMark x1="69896" y1="64444" x2="69896" y2="64444"/>
                      </a14:backgroundRemoval>
                    </a14:imgEffect>
                  </a14:imgLayer>
                </a14:imgProps>
              </a:ext>
              <a:ext uri="{28A0092B-C50C-407E-A947-70E740481C1C}">
                <a14:useLocalDpi xmlns:a14="http://schemas.microsoft.com/office/drawing/2010/main" val="0"/>
              </a:ext>
            </a:extLst>
          </a:blip>
          <a:srcRect l="10043" r="5769"/>
          <a:stretch/>
        </p:blipFill>
        <p:spPr bwMode="auto">
          <a:xfrm rot="4694175">
            <a:off x="8127559" y="2293733"/>
            <a:ext cx="588144" cy="680885"/>
          </a:xfrm>
          <a:prstGeom prst="rect">
            <a:avLst/>
          </a:prstGeom>
          <a:noFill/>
          <a:ln>
            <a:noFill/>
          </a:ln>
          <a:extLst>
            <a:ext uri="{53640926-AAD7-44D8-BBD7-CCE9431645EC}">
              <a14:shadowObscured xmlns:a14="http://schemas.microsoft.com/office/drawing/2010/main"/>
            </a:ext>
          </a:extLst>
        </p:spPr>
      </p:pic>
      <p:pic>
        <p:nvPicPr>
          <p:cNvPr id="2051" name="Picture 3" descr="D:\Фото и видео Одуванчики\IMG-0f32484e7fbc7be963959a1af617d606-V.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0740" y="3907187"/>
            <a:ext cx="2188801" cy="29184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Рисунок 5" descr="https://img2.freepng.ru/20180330/fpe/kisspng-honey-bee-insect-bombus-terrestris-hornet-bee-5abdda5d59aea4.4579574715223916453674.jpg"/>
          <p:cNvPicPr/>
          <p:nvPr/>
        </p:nvPicPr>
        <p:blipFill rotWithShape="1">
          <a:blip r:embed="rId14" cstate="print">
            <a:extLst>
              <a:ext uri="{BEBA8EAE-BF5A-486C-A8C5-ECC9F3942E4B}">
                <a14:imgProps xmlns:a14="http://schemas.microsoft.com/office/drawing/2010/main">
                  <a14:imgLayer r:embed="rId15">
                    <a14:imgEffect>
                      <a14:backgroundRemoval t="6154" b="100000" l="9667" r="90111"/>
                    </a14:imgEffect>
                  </a14:imgLayer>
                </a14:imgProps>
              </a:ext>
              <a:ext uri="{28A0092B-C50C-407E-A947-70E740481C1C}">
                <a14:useLocalDpi xmlns:a14="http://schemas.microsoft.com/office/drawing/2010/main" val="0"/>
              </a:ext>
            </a:extLst>
          </a:blip>
          <a:srcRect l="9850" t="6420" r="9422"/>
          <a:stretch/>
        </p:blipFill>
        <p:spPr bwMode="auto">
          <a:xfrm rot="14969469">
            <a:off x="1917707" y="5459800"/>
            <a:ext cx="863666" cy="957595"/>
          </a:xfrm>
          <a:prstGeom prst="rect">
            <a:avLst/>
          </a:prstGeom>
          <a:noFill/>
          <a:ln>
            <a:noFill/>
          </a:ln>
          <a:extLst>
            <a:ext uri="{53640926-AAD7-44D8-BBD7-CCE9431645EC}">
              <a14:shadowObscured xmlns:a14="http://schemas.microsoft.com/office/drawing/2010/main"/>
            </a:ext>
          </a:extLst>
        </p:spPr>
      </p:pic>
      <p:pic>
        <p:nvPicPr>
          <p:cNvPr id="13" name="Рисунок 12" descr="Одуванчик PNG"/>
          <p:cNvPicPr/>
          <p:nvPr/>
        </p:nvPicPr>
        <p:blipFill>
          <a:blip r:embed="rId16" cstate="print">
            <a:extLst>
              <a:ext uri="{BEBA8EAE-BF5A-486C-A8C5-ECC9F3942E4B}">
                <a14:imgProps xmlns:a14="http://schemas.microsoft.com/office/drawing/2010/main">
                  <a14:imgLayer r:embed="rId1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316416" y="3545697"/>
            <a:ext cx="399165" cy="304178"/>
          </a:xfrm>
          <a:prstGeom prst="rect">
            <a:avLst/>
          </a:prstGeom>
          <a:noFill/>
          <a:ln>
            <a:noFill/>
          </a:ln>
        </p:spPr>
      </p:pic>
      <p:pic>
        <p:nvPicPr>
          <p:cNvPr id="14" name="Рисунок 13" descr="Одуванчик PNG"/>
          <p:cNvPicPr/>
          <p:nvPr/>
        </p:nvPicPr>
        <p:blipFill>
          <a:blip r:embed="rId16" cstate="print">
            <a:extLst>
              <a:ext uri="{BEBA8EAE-BF5A-486C-A8C5-ECC9F3942E4B}">
                <a14:imgProps xmlns:a14="http://schemas.microsoft.com/office/drawing/2010/main">
                  <a14:imgLayer r:embed="rId1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906082" y="4721327"/>
            <a:ext cx="399165" cy="304178"/>
          </a:xfrm>
          <a:prstGeom prst="rect">
            <a:avLst/>
          </a:prstGeom>
          <a:noFill/>
          <a:ln>
            <a:noFill/>
          </a:ln>
        </p:spPr>
      </p:pic>
      <p:pic>
        <p:nvPicPr>
          <p:cNvPr id="15" name="Рисунок 14" descr="Одуванчик PNG"/>
          <p:cNvPicPr/>
          <p:nvPr/>
        </p:nvPicPr>
        <p:blipFill>
          <a:blip r:embed="rId16" cstate="print">
            <a:extLst>
              <a:ext uri="{BEBA8EAE-BF5A-486C-A8C5-ECC9F3942E4B}">
                <a14:imgProps xmlns:a14="http://schemas.microsoft.com/office/drawing/2010/main">
                  <a14:imgLayer r:embed="rId1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236296" y="4569238"/>
            <a:ext cx="399165" cy="304178"/>
          </a:xfrm>
          <a:prstGeom prst="rect">
            <a:avLst/>
          </a:prstGeom>
          <a:noFill/>
          <a:ln>
            <a:noFill/>
          </a:ln>
        </p:spPr>
      </p:pic>
      <p:pic>
        <p:nvPicPr>
          <p:cNvPr id="16" name="Рисунок 15" descr="Одуванчик PNG"/>
          <p:cNvPicPr/>
          <p:nvPr/>
        </p:nvPicPr>
        <p:blipFill>
          <a:blip r:embed="rId16" cstate="print">
            <a:extLst>
              <a:ext uri="{BEBA8EAE-BF5A-486C-A8C5-ECC9F3942E4B}">
                <a14:imgProps xmlns:a14="http://schemas.microsoft.com/office/drawing/2010/main">
                  <a14:imgLayer r:embed="rId1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355882" y="4064652"/>
            <a:ext cx="399165" cy="304178"/>
          </a:xfrm>
          <a:prstGeom prst="rect">
            <a:avLst/>
          </a:prstGeom>
          <a:noFill/>
          <a:ln>
            <a:noFill/>
          </a:ln>
        </p:spPr>
      </p:pic>
      <p:pic>
        <p:nvPicPr>
          <p:cNvPr id="17" name="Рисунок 16" descr="Одуванчик PNG"/>
          <p:cNvPicPr/>
          <p:nvPr/>
        </p:nvPicPr>
        <p:blipFill>
          <a:blip r:embed="rId16" cstate="print">
            <a:extLst>
              <a:ext uri="{BEBA8EAE-BF5A-486C-A8C5-ECC9F3942E4B}">
                <a14:imgProps xmlns:a14="http://schemas.microsoft.com/office/drawing/2010/main">
                  <a14:imgLayer r:embed="rId1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37131" y="3566255"/>
            <a:ext cx="399165" cy="304178"/>
          </a:xfrm>
          <a:prstGeom prst="rect">
            <a:avLst/>
          </a:prstGeom>
          <a:noFill/>
          <a:ln>
            <a:noFill/>
          </a:ln>
        </p:spPr>
      </p:pic>
      <p:pic>
        <p:nvPicPr>
          <p:cNvPr id="19" name="Рисунок 18" descr="Одуванчики PNG"/>
          <p:cNvPicPr/>
          <p:nvPr/>
        </p:nvPicPr>
        <p:blipFill>
          <a:blip r:embed="rId18" cstate="print">
            <a:extLst>
              <a:ext uri="{BEBA8EAE-BF5A-486C-A8C5-ECC9F3942E4B}">
                <a14:imgProps xmlns:a14="http://schemas.microsoft.com/office/drawing/2010/main">
                  <a14:imgLayer r:embed="rId1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0331" y="6021288"/>
            <a:ext cx="1229618" cy="646715"/>
          </a:xfrm>
          <a:prstGeom prst="rect">
            <a:avLst/>
          </a:prstGeom>
          <a:noFill/>
          <a:ln>
            <a:noFill/>
          </a:ln>
        </p:spPr>
      </p:pic>
      <p:pic>
        <p:nvPicPr>
          <p:cNvPr id="20" name="Рисунок 19" descr="Одуванчики PNG"/>
          <p:cNvPicPr/>
          <p:nvPr/>
        </p:nvPicPr>
        <p:blipFill>
          <a:blip r:embed="rId20" cstate="print">
            <a:extLst>
              <a:ext uri="{BEBA8EAE-BF5A-486C-A8C5-ECC9F3942E4B}">
                <a14:imgProps xmlns:a14="http://schemas.microsoft.com/office/drawing/2010/main">
                  <a14:imgLayer r:embed="rId2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498100" y="4665841"/>
            <a:ext cx="1229618" cy="700546"/>
          </a:xfrm>
          <a:prstGeom prst="rect">
            <a:avLst/>
          </a:prstGeom>
          <a:noFill/>
          <a:ln>
            <a:noFill/>
          </a:ln>
        </p:spPr>
      </p:pic>
      <p:pic>
        <p:nvPicPr>
          <p:cNvPr id="21" name="Рисунок 20" descr="https://thumbs.dreamstime.com/b/bee-16546889.jpg"/>
          <p:cNvPicPr/>
          <p:nvPr/>
        </p:nvPicPr>
        <p:blipFill rotWithShape="1">
          <a:blip r:embed="rId22" cstate="print">
            <a:extLst>
              <a:ext uri="{BEBA8EAE-BF5A-486C-A8C5-ECC9F3942E4B}">
                <a14:imgProps xmlns:a14="http://schemas.microsoft.com/office/drawing/2010/main">
                  <a14:imgLayer r:embed="rId23">
                    <a14:imgEffect>
                      <a14:backgroundRemoval t="8834" b="78975" l="58125" r="100000"/>
                    </a14:imgEffect>
                    <a14:imgEffect>
                      <a14:sharpenSoften amount="100000"/>
                    </a14:imgEffect>
                  </a14:imgLayer>
                </a14:imgProps>
              </a:ext>
              <a:ext uri="{28A0092B-C50C-407E-A947-70E740481C1C}">
                <a14:useLocalDpi xmlns:a14="http://schemas.microsoft.com/office/drawing/2010/main" val="0"/>
              </a:ext>
            </a:extLst>
          </a:blip>
          <a:srcRect l="58120" t="9376" b="21064"/>
          <a:stretch/>
        </p:blipFill>
        <p:spPr bwMode="auto">
          <a:xfrm>
            <a:off x="7176465" y="4908195"/>
            <a:ext cx="1179417" cy="146275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3592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C00000"/>
                </a:solidFill>
              </a:rPr>
              <a:t>А знаете ли вы «Сказку о том, как появился одуванчик»? Нет?… Тогда послушайте… </a:t>
            </a:r>
            <a:endParaRPr lang="ru-RU" sz="3200" b="1" dirty="0">
              <a:solidFill>
                <a:srgbClr val="C00000"/>
              </a:solidFill>
            </a:endParaRPr>
          </a:p>
        </p:txBody>
      </p:sp>
      <p:sp>
        <p:nvSpPr>
          <p:cNvPr id="7" name="Прямоугольник 6"/>
          <p:cNvSpPr/>
          <p:nvPr/>
        </p:nvSpPr>
        <p:spPr>
          <a:xfrm>
            <a:off x="4424046" y="2564904"/>
            <a:ext cx="4572000" cy="2031325"/>
          </a:xfrm>
          <a:prstGeom prst="rect">
            <a:avLst/>
          </a:prstGeom>
        </p:spPr>
        <p:txBody>
          <a:bodyPr>
            <a:spAutoFit/>
          </a:bodyPr>
          <a:lstStyle/>
          <a:p>
            <a:r>
              <a:rPr lang="ru-RU" b="1" dirty="0">
                <a:solidFill>
                  <a:srgbClr val="002060"/>
                </a:solidFill>
              </a:rPr>
              <a:t>Прошел теплый дождик, поднялся росточек повыше – и вдруг увидел в небе солнышко. – Ух ты! Вот бы мне вырасти таким, как солнышко, – подумал маленький росточек. Солнышко посмотрело с высоты, улыбнулось – и стал росточек желтым одуванчиком. </a:t>
            </a:r>
            <a:endParaRPr lang="ru-RU" dirty="0">
              <a:solidFill>
                <a:srgbClr val="002060"/>
              </a:solidFill>
            </a:endParaRPr>
          </a:p>
        </p:txBody>
      </p:sp>
      <p:sp>
        <p:nvSpPr>
          <p:cNvPr id="8" name="Прямоугольник 7"/>
          <p:cNvSpPr/>
          <p:nvPr/>
        </p:nvSpPr>
        <p:spPr>
          <a:xfrm>
            <a:off x="251520" y="1397675"/>
            <a:ext cx="4572000" cy="2031325"/>
          </a:xfrm>
          <a:prstGeom prst="rect">
            <a:avLst/>
          </a:prstGeom>
        </p:spPr>
        <p:txBody>
          <a:bodyPr>
            <a:spAutoFit/>
          </a:bodyPr>
          <a:lstStyle/>
          <a:p>
            <a:r>
              <a:rPr lang="ru-RU" b="1" dirty="0">
                <a:solidFill>
                  <a:srgbClr val="002060"/>
                </a:solidFill>
              </a:rPr>
              <a:t>Однажды появился в траве маленький росточек, посмотрел по сторонам и подумал: – Интересно, каким я буду, когда вырасту? Вот бы мне стать красивым-красивым, ярким-ярким! </a:t>
            </a:r>
            <a:endParaRPr lang="ru-RU" dirty="0">
              <a:solidFill>
                <a:srgbClr val="002060"/>
              </a:solidFill>
            </a:endParaRPr>
          </a:p>
          <a:p>
            <a:r>
              <a:rPr lang="ru-RU" dirty="0"/>
              <a:t> </a:t>
            </a:r>
          </a:p>
          <a:p>
            <a:endParaRPr lang="ru-RU" dirty="0"/>
          </a:p>
        </p:txBody>
      </p:sp>
      <p:pic>
        <p:nvPicPr>
          <p:cNvPr id="10" name="Рисунок 9" descr="Одуванчик PNG"/>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37520" y="3429000"/>
            <a:ext cx="1714500" cy="1714500"/>
          </a:xfrm>
          <a:prstGeom prst="rect">
            <a:avLst/>
          </a:prstGeom>
          <a:noFill/>
          <a:ln>
            <a:noFill/>
          </a:ln>
        </p:spPr>
      </p:pic>
      <p:sp>
        <p:nvSpPr>
          <p:cNvPr id="9" name="Прямоугольник 8"/>
          <p:cNvSpPr/>
          <p:nvPr/>
        </p:nvSpPr>
        <p:spPr>
          <a:xfrm>
            <a:off x="323528" y="5384372"/>
            <a:ext cx="4572000" cy="923330"/>
          </a:xfrm>
          <a:prstGeom prst="rect">
            <a:avLst/>
          </a:prstGeom>
        </p:spPr>
        <p:txBody>
          <a:bodyPr>
            <a:spAutoFit/>
          </a:bodyPr>
          <a:lstStyle/>
          <a:p>
            <a:r>
              <a:rPr lang="ru-RU" b="1" dirty="0">
                <a:solidFill>
                  <a:srgbClr val="002060"/>
                </a:solidFill>
              </a:rPr>
              <a:t>Каждый день раскрывался он в зеленой травке и светил всем букашкам, как маленькое солнышко. </a:t>
            </a:r>
            <a:endParaRPr lang="ru-RU" dirty="0">
              <a:solidFill>
                <a:srgbClr val="002060"/>
              </a:solidFill>
            </a:endParaRPr>
          </a:p>
        </p:txBody>
      </p:sp>
      <p:sp>
        <p:nvSpPr>
          <p:cNvPr id="11" name="AutoShape 4" descr="Сказки про одуванчик - Любимые сказки из детств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9" name="Picture 5"/>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42927" y1="2846" x2="61463" y2="7317"/>
                        <a14:foregroundMark x1="41463" y1="3659" x2="41463" y2="3659"/>
                        <a14:foregroundMark x1="41463" y1="1626" x2="41463" y2="1626"/>
                        <a14:foregroundMark x1="67805" y1="13415" x2="67805" y2="13415"/>
                        <a14:foregroundMark x1="67805" y1="15447" x2="67805" y2="15447"/>
                        <a14:foregroundMark x1="68293" y1="18293" x2="68293" y2="18293"/>
                        <a14:foregroundMark x1="66829" y1="9756" x2="66829" y2="9756"/>
                        <a14:foregroundMark x1="36585" y1="25610" x2="36585" y2="25610"/>
                        <a14:foregroundMark x1="32195" y1="24797" x2="32195" y2="24797"/>
                      </a14:backgroundRemoval>
                    </a14:imgEffect>
                  </a14:imgLayer>
                </a14:imgProps>
              </a:ext>
              <a:ext uri="{28A0092B-C50C-407E-A947-70E740481C1C}">
                <a14:useLocalDpi xmlns:a14="http://schemas.microsoft.com/office/drawing/2010/main" val="0"/>
              </a:ext>
            </a:extLst>
          </a:blip>
          <a:srcRect/>
          <a:stretch>
            <a:fillRect/>
          </a:stretch>
        </p:blipFill>
        <p:spPr bwMode="auto">
          <a:xfrm>
            <a:off x="5364088" y="4725144"/>
            <a:ext cx="1664593" cy="199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Рисунок 13" descr="солнышко клипарт для детей PNG фото скачать бесплатно | HotPNG"/>
          <p:cNvPicPr/>
          <p:nvPr/>
        </p:nvPicPr>
        <p:blipFill>
          <a:blip r:embed="rId7">
            <a:extLst>
              <a:ext uri="{BEBA8EAE-BF5A-486C-A8C5-ECC9F3942E4B}">
                <a14:imgProps xmlns:a14="http://schemas.microsoft.com/office/drawing/2010/main">
                  <a14:imgLayer r:embed="rId8">
                    <a14:imgEffect>
                      <a14:backgroundRemoval t="0" b="100000" l="0" r="99667">
                        <a14:foregroundMark x1="56000" y1="43686" x2="60333" y2="51195"/>
                        <a14:foregroundMark x1="41667" y1="41297" x2="41333" y2="46758"/>
                      </a14:backgroundRemoval>
                    </a14:imgEffect>
                  </a14:imgLayer>
                </a14:imgProps>
              </a:ext>
              <a:ext uri="{28A0092B-C50C-407E-A947-70E740481C1C}">
                <a14:useLocalDpi xmlns:a14="http://schemas.microsoft.com/office/drawing/2010/main" val="0"/>
              </a:ext>
            </a:extLst>
          </a:blip>
          <a:srcRect/>
          <a:stretch>
            <a:fillRect/>
          </a:stretch>
        </p:blipFill>
        <p:spPr bwMode="auto">
          <a:xfrm>
            <a:off x="5292305" y="1254823"/>
            <a:ext cx="1576704" cy="1429559"/>
          </a:xfrm>
          <a:prstGeom prst="rect">
            <a:avLst/>
          </a:prstGeom>
          <a:noFill/>
          <a:ln>
            <a:noFill/>
          </a:ln>
        </p:spPr>
      </p:pic>
    </p:spTree>
    <p:extLst>
      <p:ext uri="{BB962C8B-B14F-4D97-AF65-F5344CB8AC3E}">
        <p14:creationId xmlns:p14="http://schemas.microsoft.com/office/powerpoint/2010/main" val="340526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23528" y="1268760"/>
            <a:ext cx="4572000" cy="2031325"/>
          </a:xfrm>
          <a:prstGeom prst="rect">
            <a:avLst/>
          </a:prstGeom>
        </p:spPr>
        <p:txBody>
          <a:bodyPr>
            <a:spAutoFit/>
          </a:bodyPr>
          <a:lstStyle/>
          <a:p>
            <a:r>
              <a:rPr lang="ru-RU" b="1" dirty="0">
                <a:solidFill>
                  <a:srgbClr val="002060"/>
                </a:solidFill>
              </a:rPr>
              <a:t>Но однажды посмотрел одуванчик на небо и увидел там облако – белое-белое, пушистое-пушистое. – Ух ты! Вот бы мне стать таким, как это облако, – подумал желтый одуванчик. Облако посмотрело вниз – и превратился одуванчик в легкое беленькое облачко на ножке. </a:t>
            </a:r>
            <a:endParaRPr lang="ru-RU" dirty="0">
              <a:solidFill>
                <a:srgbClr val="002060"/>
              </a:solidFill>
            </a:endParaRPr>
          </a:p>
        </p:txBody>
      </p:sp>
      <p:pic>
        <p:nvPicPr>
          <p:cNvPr id="6" name="Рисунок 5" descr="облака, облака, белые облака, облако PNG изображение для ..."/>
          <p:cNvPicPr/>
          <p:nvPr/>
        </p:nvPicPr>
        <p:blipFill rotWithShape="1">
          <a:blip r:embed="rId3">
            <a:extLst>
              <a:ext uri="{BEBA8EAE-BF5A-486C-A8C5-ECC9F3942E4B}">
                <a14:imgProps xmlns:a14="http://schemas.microsoft.com/office/drawing/2010/main">
                  <a14:imgLayer r:embed="rId4">
                    <a14:imgEffect>
                      <a14:backgroundRemoval t="16316" b="78947" l="18868" r="76604"/>
                    </a14:imgEffect>
                  </a14:imgLayer>
                </a14:imgProps>
              </a:ext>
              <a:ext uri="{28A0092B-C50C-407E-A947-70E740481C1C}">
                <a14:useLocalDpi xmlns:a14="http://schemas.microsoft.com/office/drawing/2010/main" val="0"/>
              </a:ext>
            </a:extLst>
          </a:blip>
          <a:srcRect l="19598" t="16084" r="23116" b="22378"/>
          <a:stretch/>
        </p:blipFill>
        <p:spPr bwMode="auto">
          <a:xfrm rot="1123071">
            <a:off x="2668928" y="77860"/>
            <a:ext cx="1784624" cy="1448104"/>
          </a:xfrm>
          <a:prstGeom prst="rect">
            <a:avLst/>
          </a:prstGeom>
          <a:noFill/>
          <a:ln>
            <a:noFill/>
          </a:ln>
          <a:extLst>
            <a:ext uri="{53640926-AAD7-44D8-BBD7-CCE9431645EC}">
              <a14:shadowObscured xmlns:a14="http://schemas.microsoft.com/office/drawing/2010/main"/>
            </a:ext>
          </a:extLst>
        </p:spPr>
      </p:pic>
      <p:pic>
        <p:nvPicPr>
          <p:cNvPr id="8" name="Рисунок 7" descr="Одуванчик PNG"/>
          <p:cNvPicPr/>
          <p:nvPr/>
        </p:nvPicPr>
        <p:blipFill rotWithShape="1">
          <a:blip r:embed="rId5">
            <a:extLst>
              <a:ext uri="{BEBA8EAE-BF5A-486C-A8C5-ECC9F3942E4B}">
                <a14:imgProps xmlns:a14="http://schemas.microsoft.com/office/drawing/2010/main">
                  <a14:imgLayer r:embed="rId6">
                    <a14:imgEffect>
                      <a14:backgroundRemoval t="24402" b="100000" l="31769" r="99278">
                        <a14:foregroundMark x1="62816" y1="26316" x2="77978" y2="30144"/>
                        <a14:foregroundMark x1="94585" y1="36124" x2="94585" y2="50957"/>
                        <a14:foregroundMark x1="64260" y1="24880" x2="74007" y2="24880"/>
                        <a14:backgroundMark x1="38267" y1="25837" x2="42599" y2="30383"/>
                        <a14:backgroundMark x1="33574" y1="25120" x2="36462" y2="32536"/>
                      </a14:backgroundRemoval>
                    </a14:imgEffect>
                  </a14:imgLayer>
                </a14:imgProps>
              </a:ext>
              <a:ext uri="{28A0092B-C50C-407E-A947-70E740481C1C}">
                <a14:useLocalDpi xmlns:a14="http://schemas.microsoft.com/office/drawing/2010/main" val="0"/>
              </a:ext>
            </a:extLst>
          </a:blip>
          <a:srcRect l="31665" t="22814"/>
          <a:stretch/>
        </p:blipFill>
        <p:spPr bwMode="auto">
          <a:xfrm>
            <a:off x="7668344" y="2060848"/>
            <a:ext cx="1301074" cy="2276130"/>
          </a:xfrm>
          <a:prstGeom prst="rect">
            <a:avLst/>
          </a:prstGeom>
          <a:noFill/>
          <a:ln>
            <a:noFill/>
          </a:ln>
        </p:spPr>
      </p:pic>
      <p:sp>
        <p:nvSpPr>
          <p:cNvPr id="9" name="Прямоугольник 8"/>
          <p:cNvSpPr/>
          <p:nvPr/>
        </p:nvSpPr>
        <p:spPr>
          <a:xfrm>
            <a:off x="845335" y="3300085"/>
            <a:ext cx="4572000" cy="923330"/>
          </a:xfrm>
          <a:prstGeom prst="rect">
            <a:avLst/>
          </a:prstGeom>
        </p:spPr>
        <p:txBody>
          <a:bodyPr>
            <a:spAutoFit/>
          </a:bodyPr>
          <a:lstStyle/>
          <a:p>
            <a:r>
              <a:rPr lang="ru-RU" b="1" dirty="0">
                <a:solidFill>
                  <a:srgbClr val="002060"/>
                </a:solidFill>
              </a:rPr>
              <a:t>Дунул ветерок – облачко рассыпалось на много-много маленьких пушинок, и они разлетелись над полянкой далеко-далеко. </a:t>
            </a:r>
            <a:endParaRPr lang="ru-RU" dirty="0">
              <a:solidFill>
                <a:srgbClr val="002060"/>
              </a:solidFill>
            </a:endParaRPr>
          </a:p>
        </p:txBody>
      </p:sp>
      <p:pic>
        <p:nvPicPr>
          <p:cNvPr id="10" name="Рисунок 9" descr="Одуванчик 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8332" y="2188314"/>
            <a:ext cx="2832100" cy="2896870"/>
          </a:xfrm>
          <a:prstGeom prst="rect">
            <a:avLst/>
          </a:prstGeom>
          <a:noFill/>
          <a:ln>
            <a:noFill/>
          </a:ln>
        </p:spPr>
      </p:pic>
      <p:sp>
        <p:nvSpPr>
          <p:cNvPr id="11" name="Прямоугольник 10"/>
          <p:cNvSpPr/>
          <p:nvPr/>
        </p:nvSpPr>
        <p:spPr>
          <a:xfrm>
            <a:off x="323528" y="4437112"/>
            <a:ext cx="4896544" cy="2308324"/>
          </a:xfrm>
          <a:prstGeom prst="rect">
            <a:avLst/>
          </a:prstGeom>
        </p:spPr>
        <p:txBody>
          <a:bodyPr wrap="square">
            <a:spAutoFit/>
          </a:bodyPr>
          <a:lstStyle/>
          <a:p>
            <a:r>
              <a:rPr lang="ru-RU" b="1" dirty="0">
                <a:solidFill>
                  <a:srgbClr val="002060"/>
                </a:solidFill>
              </a:rPr>
              <a:t>Прошло совсем немного времени – и там, куда приземлились пушинки, появились маленькие росточки. Это одуванчики. Скоро станут они желтыми, как солнышко, а потом белыми, как облако. И если на них дунуть – опять разлетятся пушинки далеко-далеко. </a:t>
            </a:r>
            <a:endParaRPr lang="ru-RU" dirty="0">
              <a:solidFill>
                <a:srgbClr val="002060"/>
              </a:solidFill>
            </a:endParaRPr>
          </a:p>
          <a:p>
            <a:r>
              <a:rPr lang="ru-RU" dirty="0">
                <a:solidFill>
                  <a:srgbClr val="002060"/>
                </a:solidFill>
              </a:rPr>
              <a:t> </a:t>
            </a:r>
          </a:p>
          <a:p>
            <a:r>
              <a:rPr lang="ru-RU" dirty="0"/>
              <a:t> </a:t>
            </a:r>
          </a:p>
        </p:txBody>
      </p:sp>
      <p:pic>
        <p:nvPicPr>
          <p:cNvPr id="12" name="Рисунок 11" descr="Одуванчик PNG"/>
          <p:cNvPicPr/>
          <p:nvPr/>
        </p:nvPicPr>
        <p:blipFill>
          <a:blip r:embed="rId8">
            <a:extLst>
              <a:ext uri="{28A0092B-C50C-407E-A947-70E740481C1C}">
                <a14:useLocalDpi xmlns:a14="http://schemas.microsoft.com/office/drawing/2010/main" val="0"/>
              </a:ext>
            </a:extLst>
          </a:blip>
          <a:srcRect/>
          <a:stretch>
            <a:fillRect/>
          </a:stretch>
        </p:blipFill>
        <p:spPr bwMode="auto">
          <a:xfrm>
            <a:off x="6732240" y="3897734"/>
            <a:ext cx="2544445" cy="2374900"/>
          </a:xfrm>
          <a:prstGeom prst="rect">
            <a:avLst/>
          </a:prstGeom>
          <a:noFill/>
          <a:ln>
            <a:noFill/>
          </a:ln>
        </p:spPr>
      </p:pic>
      <p:pic>
        <p:nvPicPr>
          <p:cNvPr id="13" name="Рисунок 12" descr=" "/>
          <p:cNvPicPr/>
          <p:nvPr/>
        </p:nvPicPr>
        <p:blipFill>
          <a:blip r:embed="rId9" cstate="print">
            <a:extLst>
              <a:ext uri="{BEBA8EAE-BF5A-486C-A8C5-ECC9F3942E4B}">
                <a14:imgProps xmlns:a14="http://schemas.microsoft.com/office/drawing/2010/main">
                  <a14:imgLayer r:embed="rId10">
                    <a14:imgEffect>
                      <a14:backgroundRemoval t="0" b="99706" l="0" r="100000">
                        <a14:backgroundMark x1="60778" y1="75882" x2="60778" y2="75882"/>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444963" y="1354616"/>
            <a:ext cx="1009987" cy="523937"/>
          </a:xfrm>
          <a:prstGeom prst="rect">
            <a:avLst/>
          </a:prstGeom>
          <a:noFill/>
          <a:ln>
            <a:noFill/>
          </a:ln>
        </p:spPr>
      </p:pic>
      <p:pic>
        <p:nvPicPr>
          <p:cNvPr id="14" name="Рисунок 13" descr="https://clipart-db.ru/file_content/rastr/dragonfly_007.png"/>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262497" y="404664"/>
            <a:ext cx="1483930" cy="508110"/>
          </a:xfrm>
          <a:prstGeom prst="rect">
            <a:avLst/>
          </a:prstGeom>
          <a:noFill/>
          <a:ln>
            <a:noFill/>
          </a:ln>
        </p:spPr>
      </p:pic>
    </p:spTree>
    <p:extLst>
      <p:ext uri="{BB962C8B-B14F-4D97-AF65-F5344CB8AC3E}">
        <p14:creationId xmlns:p14="http://schemas.microsoft.com/office/powerpoint/2010/main" val="2492782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C00000"/>
                </a:solidFill>
              </a:rPr>
              <a:t>А можно ли использовать растение одуванчик в пищу?</a:t>
            </a:r>
            <a:endParaRPr lang="ru-RU" sz="3200" b="1" dirty="0">
              <a:solidFill>
                <a:srgbClr val="C00000"/>
              </a:solidFill>
            </a:endParaRPr>
          </a:p>
        </p:txBody>
      </p:sp>
      <p:sp>
        <p:nvSpPr>
          <p:cNvPr id="3" name="Объект 2"/>
          <p:cNvSpPr>
            <a:spLocks noGrp="1"/>
          </p:cNvSpPr>
          <p:nvPr>
            <p:ph idx="1"/>
          </p:nvPr>
        </p:nvSpPr>
        <p:spPr>
          <a:xfrm>
            <a:off x="457200" y="1340768"/>
            <a:ext cx="8229600" cy="5328592"/>
          </a:xfrm>
        </p:spPr>
        <p:txBody>
          <a:bodyPr>
            <a:normAutofit fontScale="77500" lnSpcReduction="20000"/>
          </a:bodyPr>
          <a:lstStyle/>
          <a:p>
            <a:pPr marL="0" indent="0" algn="just">
              <a:buNone/>
            </a:pPr>
            <a:endParaRPr lang="ru-RU" sz="4100" b="1" dirty="0" smtClean="0">
              <a:solidFill>
                <a:srgbClr val="C00000"/>
              </a:solidFill>
            </a:endParaRPr>
          </a:p>
          <a:p>
            <a:pPr marL="0" indent="0" algn="just">
              <a:buNone/>
            </a:pPr>
            <a:r>
              <a:rPr lang="ru-RU" sz="4100" b="1" dirty="0" smtClean="0">
                <a:solidFill>
                  <a:srgbClr val="C00000"/>
                </a:solidFill>
              </a:rPr>
              <a:t>Одуванчик</a:t>
            </a:r>
            <a:r>
              <a:rPr lang="ru-RU" b="1" dirty="0"/>
              <a:t> </a:t>
            </a:r>
            <a:r>
              <a:rPr lang="ru-RU" b="1" dirty="0">
                <a:solidFill>
                  <a:srgbClr val="002060"/>
                </a:solidFill>
              </a:rPr>
              <a:t>– это не только красивый весенний цветок, но еще и целебный продукт питания. </a:t>
            </a:r>
            <a:endParaRPr lang="ru-RU" b="1" dirty="0" smtClean="0">
              <a:solidFill>
                <a:srgbClr val="002060"/>
              </a:solidFill>
            </a:endParaRPr>
          </a:p>
          <a:p>
            <a:pPr marL="0" indent="0" algn="just">
              <a:buNone/>
            </a:pPr>
            <a:r>
              <a:rPr lang="ru-RU" b="1" dirty="0" smtClean="0">
                <a:solidFill>
                  <a:srgbClr val="002060"/>
                </a:solidFill>
              </a:rPr>
              <a:t>Немногие </a:t>
            </a:r>
            <a:r>
              <a:rPr lang="ru-RU" b="1" dirty="0">
                <a:solidFill>
                  <a:srgbClr val="002060"/>
                </a:solidFill>
              </a:rPr>
              <a:t>знают, как есть одуванчик. А ведь в нем съедобно все: и корешок, и цветок. </a:t>
            </a:r>
            <a:endParaRPr lang="ru-RU" b="1" dirty="0" smtClean="0">
              <a:solidFill>
                <a:srgbClr val="002060"/>
              </a:solidFill>
            </a:endParaRPr>
          </a:p>
          <a:p>
            <a:pPr marL="0" indent="0" algn="just">
              <a:buNone/>
            </a:pPr>
            <a:r>
              <a:rPr lang="ru-RU" b="1" dirty="0" smtClean="0">
                <a:solidFill>
                  <a:srgbClr val="002060"/>
                </a:solidFill>
              </a:rPr>
              <a:t>В </a:t>
            </a:r>
            <a:r>
              <a:rPr lang="ru-RU" b="1" dirty="0">
                <a:solidFill>
                  <a:srgbClr val="002060"/>
                </a:solidFill>
              </a:rPr>
              <a:t>этом растении есть аскорбиновая кислота, углеводы, фосфор, железо, кальций, цинк, жир и протеин. </a:t>
            </a:r>
            <a:endParaRPr lang="ru-RU" b="1" dirty="0" smtClean="0">
              <a:solidFill>
                <a:srgbClr val="002060"/>
              </a:solidFill>
            </a:endParaRPr>
          </a:p>
          <a:p>
            <a:pPr marL="0" indent="0" algn="just">
              <a:buNone/>
            </a:pPr>
            <a:r>
              <a:rPr lang="ru-RU" b="1" dirty="0" smtClean="0">
                <a:solidFill>
                  <a:srgbClr val="002060"/>
                </a:solidFill>
              </a:rPr>
              <a:t>Корни </a:t>
            </a:r>
            <a:r>
              <a:rPr lang="ru-RU" b="1" dirty="0">
                <a:solidFill>
                  <a:srgbClr val="002060"/>
                </a:solidFill>
              </a:rPr>
              <a:t>одуванчика содержат йод и инулин. Одуванчики можно использовать в пищу в свежем, маринованном и сушеном виде.</a:t>
            </a:r>
            <a:endParaRPr lang="ru-RU" dirty="0">
              <a:solidFill>
                <a:srgbClr val="002060"/>
              </a:solidFill>
            </a:endParaRPr>
          </a:p>
          <a:p>
            <a:pPr marL="0" indent="0" algn="just">
              <a:buNone/>
            </a:pPr>
            <a:r>
              <a:rPr lang="ru-RU" b="1" dirty="0">
                <a:solidFill>
                  <a:srgbClr val="002060"/>
                </a:solidFill>
              </a:rPr>
              <a:t>Одуванчик – это одно из лучших медоносных растений. Мед из него получается ароматный, золотистый и густой, обладающий резковатым вкусом.</a:t>
            </a:r>
            <a:endParaRPr lang="ru-RU" dirty="0">
              <a:solidFill>
                <a:srgbClr val="002060"/>
              </a:solidFill>
            </a:endParaRPr>
          </a:p>
          <a:p>
            <a:pPr marL="0" indent="0" algn="just">
              <a:buNone/>
            </a:pPr>
            <a:r>
              <a:rPr lang="ru-RU" b="1" dirty="0">
                <a:solidFill>
                  <a:srgbClr val="002060"/>
                </a:solidFill>
              </a:rPr>
              <a:t> </a:t>
            </a:r>
            <a:endParaRPr lang="ru-RU" dirty="0">
              <a:solidFill>
                <a:srgbClr val="002060"/>
              </a:solidFill>
            </a:endParaRPr>
          </a:p>
          <a:p>
            <a:pPr marL="0" indent="0">
              <a:buNone/>
            </a:pPr>
            <a:endParaRPr lang="ru-RU" dirty="0"/>
          </a:p>
        </p:txBody>
      </p:sp>
    </p:spTree>
    <p:extLst>
      <p:ext uri="{BB962C8B-B14F-4D97-AF65-F5344CB8AC3E}">
        <p14:creationId xmlns:p14="http://schemas.microsoft.com/office/powerpoint/2010/main" val="1355545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3200" b="1" dirty="0" smtClean="0">
                <a:solidFill>
                  <a:srgbClr val="C00000"/>
                </a:solidFill>
              </a:rPr>
              <a:t>Как приготовить одуванчики?</a:t>
            </a:r>
            <a:endParaRPr lang="ru-RU" sz="3200" b="1" dirty="0">
              <a:solidFill>
                <a:srgbClr val="C00000"/>
              </a:solidFill>
            </a:endParaRPr>
          </a:p>
        </p:txBody>
      </p:sp>
      <p:sp>
        <p:nvSpPr>
          <p:cNvPr id="3" name="Объект 2"/>
          <p:cNvSpPr>
            <a:spLocks noGrp="1"/>
          </p:cNvSpPr>
          <p:nvPr>
            <p:ph idx="1"/>
          </p:nvPr>
        </p:nvSpPr>
        <p:spPr>
          <a:xfrm>
            <a:off x="457200" y="1052736"/>
            <a:ext cx="8229600" cy="5544616"/>
          </a:xfrm>
        </p:spPr>
        <p:txBody>
          <a:bodyPr>
            <a:normAutofit fontScale="70000" lnSpcReduction="20000"/>
          </a:bodyPr>
          <a:lstStyle/>
          <a:p>
            <a:pPr>
              <a:buBlip>
                <a:blip r:embed="rId3"/>
              </a:buBlip>
            </a:pPr>
            <a:r>
              <a:rPr lang="ru-RU" sz="3400" b="1" dirty="0">
                <a:solidFill>
                  <a:srgbClr val="002060"/>
                </a:solidFill>
              </a:rPr>
              <a:t>Для приготовления блюд из одуванчиков необходимо собирать молодые листья и не брать те, у которых появились цветы. </a:t>
            </a:r>
            <a:endParaRPr lang="ru-RU" sz="3400" b="1" dirty="0" smtClean="0">
              <a:solidFill>
                <a:srgbClr val="002060"/>
              </a:solidFill>
            </a:endParaRPr>
          </a:p>
          <a:p>
            <a:pPr>
              <a:buBlip>
                <a:blip r:embed="rId3"/>
              </a:buBlip>
            </a:pPr>
            <a:r>
              <a:rPr lang="ru-RU" sz="3400" b="1" dirty="0" smtClean="0">
                <a:solidFill>
                  <a:srgbClr val="002060"/>
                </a:solidFill>
              </a:rPr>
              <a:t>Для </a:t>
            </a:r>
            <a:r>
              <a:rPr lang="ru-RU" sz="3400" b="1" dirty="0">
                <a:solidFill>
                  <a:srgbClr val="002060"/>
                </a:solidFill>
              </a:rPr>
              <a:t>заваривания чая используют цветки и сухие листья. Из корней одуванчика делают заменитель кофе. </a:t>
            </a:r>
            <a:endParaRPr lang="ru-RU" sz="3400" b="1" dirty="0" smtClean="0">
              <a:solidFill>
                <a:srgbClr val="002060"/>
              </a:solidFill>
            </a:endParaRPr>
          </a:p>
          <a:p>
            <a:pPr>
              <a:buBlip>
                <a:blip r:embed="rId3"/>
              </a:buBlip>
            </a:pPr>
            <a:r>
              <a:rPr lang="ru-RU" sz="3400" b="1" dirty="0" smtClean="0">
                <a:solidFill>
                  <a:srgbClr val="002060"/>
                </a:solidFill>
              </a:rPr>
              <a:t>На </a:t>
            </a:r>
            <a:r>
              <a:rPr lang="ru-RU" sz="3400" b="1" dirty="0">
                <a:solidFill>
                  <a:srgbClr val="002060"/>
                </a:solidFill>
              </a:rPr>
              <a:t>оливковом или сливочном масле, как молодой картофель, жарят свежие корни. По желанию можно добавить чеснок.</a:t>
            </a:r>
            <a:endParaRPr lang="ru-RU" sz="3400" dirty="0">
              <a:solidFill>
                <a:srgbClr val="002060"/>
              </a:solidFill>
            </a:endParaRPr>
          </a:p>
          <a:p>
            <a:pPr>
              <a:buBlip>
                <a:blip r:embed="rId3"/>
              </a:buBlip>
            </a:pPr>
            <a:r>
              <a:rPr lang="ru-RU" sz="3400" b="1" dirty="0" smtClean="0">
                <a:solidFill>
                  <a:srgbClr val="002060"/>
                </a:solidFill>
              </a:rPr>
              <a:t>Цветы </a:t>
            </a:r>
            <a:r>
              <a:rPr lang="ru-RU" sz="3400" b="1" dirty="0">
                <a:solidFill>
                  <a:srgbClr val="002060"/>
                </a:solidFill>
              </a:rPr>
              <a:t>одуванчиков, если их высушить и измельчить, могут заменить шафран: полученный порошок добавляют в выпечку и различные блюда. </a:t>
            </a:r>
            <a:endParaRPr lang="ru-RU" sz="3400" b="1" dirty="0" smtClean="0">
              <a:solidFill>
                <a:srgbClr val="002060"/>
              </a:solidFill>
            </a:endParaRPr>
          </a:p>
          <a:p>
            <a:pPr>
              <a:buBlip>
                <a:blip r:embed="rId3"/>
              </a:buBlip>
            </a:pPr>
            <a:r>
              <a:rPr lang="ru-RU" sz="3400" b="1" dirty="0" smtClean="0">
                <a:solidFill>
                  <a:srgbClr val="002060"/>
                </a:solidFill>
              </a:rPr>
              <a:t>Из </a:t>
            </a:r>
            <a:r>
              <a:rPr lang="ru-RU" sz="3400" b="1" dirty="0">
                <a:solidFill>
                  <a:srgbClr val="002060"/>
                </a:solidFill>
              </a:rPr>
              <a:t>цветков также делают варенье, мед и вино. </a:t>
            </a:r>
            <a:endParaRPr lang="ru-RU" sz="3400" b="1" dirty="0" smtClean="0">
              <a:solidFill>
                <a:srgbClr val="002060"/>
              </a:solidFill>
            </a:endParaRPr>
          </a:p>
          <a:p>
            <a:pPr>
              <a:buBlip>
                <a:blip r:embed="rId3"/>
              </a:buBlip>
            </a:pPr>
            <a:r>
              <a:rPr lang="ru-RU" sz="3400" b="1" dirty="0" smtClean="0">
                <a:solidFill>
                  <a:srgbClr val="002060"/>
                </a:solidFill>
              </a:rPr>
              <a:t>Цветы </a:t>
            </a:r>
            <a:r>
              <a:rPr lang="ru-RU" sz="3400" b="1" dirty="0">
                <a:solidFill>
                  <a:srgbClr val="002060"/>
                </a:solidFill>
              </a:rPr>
              <a:t>одуванчика можно добавлять в салаты. Использовать нужно именно желтую часть цветка, так как зеленое основание имеет горький вкус. Цветки придадут салату яркости, оживят его.</a:t>
            </a:r>
            <a:endParaRPr lang="ru-RU" sz="3400" dirty="0">
              <a:solidFill>
                <a:srgbClr val="002060"/>
              </a:solidFill>
            </a:endParaRPr>
          </a:p>
          <a:p>
            <a:pPr marL="0" indent="0">
              <a:buNone/>
            </a:pPr>
            <a:r>
              <a:rPr lang="ru-RU" sz="3400" b="1" dirty="0">
                <a:solidFill>
                  <a:srgbClr val="002060"/>
                </a:solidFill>
              </a:rPr>
              <a:t> </a:t>
            </a:r>
            <a:endParaRPr lang="ru-RU" sz="3400" dirty="0">
              <a:solidFill>
                <a:srgbClr val="002060"/>
              </a:solidFill>
            </a:endParaRPr>
          </a:p>
          <a:p>
            <a:pPr marL="0" indent="0">
              <a:buNone/>
            </a:pPr>
            <a:endParaRPr lang="ru-RU" dirty="0"/>
          </a:p>
        </p:txBody>
      </p:sp>
    </p:spTree>
    <p:extLst>
      <p:ext uri="{BB962C8B-B14F-4D97-AF65-F5344CB8AC3E}">
        <p14:creationId xmlns:p14="http://schemas.microsoft.com/office/powerpoint/2010/main" val="3951336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Autofit/>
          </a:bodyPr>
          <a:lstStyle/>
          <a:p>
            <a:r>
              <a:rPr lang="ru-RU" sz="3200" b="1" dirty="0" smtClean="0">
                <a:solidFill>
                  <a:srgbClr val="C00000"/>
                </a:solidFill>
              </a:rPr>
              <a:t>«Обаятельный завоеватель в мире кулинарии» – так называют одуванчик известные кулинары…</a:t>
            </a:r>
            <a:endParaRPr lang="ru-RU" sz="3200" b="1" dirty="0">
              <a:solidFill>
                <a:srgbClr val="C00000"/>
              </a:solidFill>
            </a:endParaRPr>
          </a:p>
        </p:txBody>
      </p:sp>
      <p:sp>
        <p:nvSpPr>
          <p:cNvPr id="3" name="Объект 2"/>
          <p:cNvSpPr>
            <a:spLocks noGrp="1"/>
          </p:cNvSpPr>
          <p:nvPr>
            <p:ph idx="1"/>
          </p:nvPr>
        </p:nvSpPr>
        <p:spPr>
          <a:xfrm>
            <a:off x="457200" y="1772816"/>
            <a:ext cx="8229600" cy="4968552"/>
          </a:xfrm>
        </p:spPr>
        <p:txBody>
          <a:bodyPr>
            <a:normAutofit fontScale="85000" lnSpcReduction="10000"/>
          </a:bodyPr>
          <a:lstStyle/>
          <a:p>
            <a:pPr marL="0" indent="0" algn="ctr">
              <a:buNone/>
            </a:pPr>
            <a:r>
              <a:rPr lang="ru-RU" b="1" dirty="0" smtClean="0">
                <a:solidFill>
                  <a:srgbClr val="002060"/>
                </a:solidFill>
              </a:rPr>
              <a:t>Предлагаю и вам обязательно воспользоваться </a:t>
            </a:r>
            <a:r>
              <a:rPr lang="ru-RU" b="1" dirty="0">
                <a:solidFill>
                  <a:srgbClr val="002060"/>
                </a:solidFill>
              </a:rPr>
              <a:t>этой отличной возможностью пополнить запас витаминов и минералов в организме после зимнего периода. </a:t>
            </a:r>
            <a:endParaRPr lang="ru-RU" b="1" dirty="0" smtClean="0">
              <a:solidFill>
                <a:srgbClr val="002060"/>
              </a:solidFill>
            </a:endParaRPr>
          </a:p>
          <a:p>
            <a:pPr marL="0" indent="0" algn="ctr">
              <a:buNone/>
            </a:pPr>
            <a:r>
              <a:rPr lang="ru-RU" b="1" dirty="0" smtClean="0">
                <a:solidFill>
                  <a:srgbClr val="002060"/>
                </a:solidFill>
              </a:rPr>
              <a:t>Тем </a:t>
            </a:r>
            <a:r>
              <a:rPr lang="ru-RU" b="1" dirty="0">
                <a:solidFill>
                  <a:srgbClr val="002060"/>
                </a:solidFill>
              </a:rPr>
              <a:t>более, это очень просто сделать – найти лужайки с одуванчиками, я думаю, для многих не составит большого труда. Просто грех этим не воспользоваться, друзья! </a:t>
            </a:r>
            <a:endParaRPr lang="ru-RU" b="1" dirty="0" smtClean="0">
              <a:solidFill>
                <a:srgbClr val="002060"/>
              </a:solidFill>
            </a:endParaRPr>
          </a:p>
          <a:p>
            <a:pPr marL="0" indent="0" algn="ctr">
              <a:buNone/>
            </a:pPr>
            <a:r>
              <a:rPr lang="ru-RU" b="1" dirty="0" smtClean="0">
                <a:solidFill>
                  <a:srgbClr val="002060"/>
                </a:solidFill>
              </a:rPr>
              <a:t>Предлагаю </a:t>
            </a:r>
            <a:r>
              <a:rPr lang="ru-RU" b="1" dirty="0">
                <a:solidFill>
                  <a:srgbClr val="002060"/>
                </a:solidFill>
              </a:rPr>
              <a:t>вам попробовать </a:t>
            </a:r>
            <a:r>
              <a:rPr lang="ru-RU" b="1" dirty="0" smtClean="0">
                <a:solidFill>
                  <a:srgbClr val="002060"/>
                </a:solidFill>
              </a:rPr>
              <a:t>рецепты полезных, вкусных и аппетитных блюд из одуванчиков. Они готовятся  </a:t>
            </a:r>
            <a:r>
              <a:rPr lang="ru-RU" b="1" dirty="0">
                <a:solidFill>
                  <a:srgbClr val="002060"/>
                </a:solidFill>
              </a:rPr>
              <a:t>очень </a:t>
            </a:r>
            <a:r>
              <a:rPr lang="ru-RU" b="1" dirty="0" smtClean="0">
                <a:solidFill>
                  <a:srgbClr val="002060"/>
                </a:solidFill>
              </a:rPr>
              <a:t>просто </a:t>
            </a:r>
            <a:r>
              <a:rPr lang="ru-RU" b="1" dirty="0">
                <a:solidFill>
                  <a:srgbClr val="002060"/>
                </a:solidFill>
              </a:rPr>
              <a:t>и </a:t>
            </a:r>
            <a:r>
              <a:rPr lang="ru-RU" b="1" dirty="0" smtClean="0">
                <a:solidFill>
                  <a:srgbClr val="002060"/>
                </a:solidFill>
              </a:rPr>
              <a:t>быстро, </a:t>
            </a:r>
            <a:r>
              <a:rPr lang="ru-RU" b="1" dirty="0">
                <a:solidFill>
                  <a:srgbClr val="002060"/>
                </a:solidFill>
              </a:rPr>
              <a:t>из самых доступных продуктов.</a:t>
            </a:r>
            <a:endParaRPr lang="ru-RU" dirty="0">
              <a:solidFill>
                <a:srgbClr val="002060"/>
              </a:solidFill>
            </a:endParaRPr>
          </a:p>
          <a:p>
            <a:pPr marL="0" indent="0" algn="ctr">
              <a:buNone/>
            </a:pPr>
            <a:r>
              <a:rPr lang="ru-RU" b="1" dirty="0">
                <a:solidFill>
                  <a:srgbClr val="002060"/>
                </a:solidFill>
              </a:rPr>
              <a:t> </a:t>
            </a:r>
            <a:endParaRPr lang="ru-RU" dirty="0">
              <a:solidFill>
                <a:srgbClr val="002060"/>
              </a:solidFill>
            </a:endParaRPr>
          </a:p>
          <a:p>
            <a:endParaRPr lang="ru-RU" dirty="0"/>
          </a:p>
        </p:txBody>
      </p:sp>
    </p:spTree>
    <p:extLst>
      <p:ext uri="{BB962C8B-B14F-4D97-AF65-F5344CB8AC3E}">
        <p14:creationId xmlns:p14="http://schemas.microsoft.com/office/powerpoint/2010/main" val="4201188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934</TotalTime>
  <Words>1213</Words>
  <Application>Microsoft Office PowerPoint</Application>
  <PresentationFormat>Экран (4:3)</PresentationFormat>
  <Paragraphs>162</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«Одуванчиковая</vt:lpstr>
      <vt:lpstr>     «Вы видели сказку? Ах, нет! Вы не видели сказку: Когда вдруг за ночь, из земли, из густой черноты Предвестником лета весёлой лимонной окраски  Цветы появляются. Видели? Просто цветы. Бежит по полям одуванчиков яркая россыпь, Как будто веснушки усеяли все бугорки. Ни в вазу воткнуть,  ни другим подарить... Но откосы Дорог и канав –  словно русло у желтой реки. Средь длинных серёжек  березы проклюнулись почки, И тянет из дома уйти  в зеленеющий лес. Весной одуванчики  ставят последнюю точку, Затем двоеточие:  мы в ожиданье чудес!»                                                                            Леди Дождик    </vt:lpstr>
      <vt:lpstr>  Весна уже щедро залила землю солнцем и просыпала на зелёные полянки миллионы жёлтых радостных посланников – одуванчиков. Удивительно милые цветы и удивительно полезное растение!  </vt:lpstr>
      <vt:lpstr> Куда ни бросишь взгляд – повсюду желтеют цветы одуванчиков. Такие желто-золотые полянки одуванчиков украшают город, радуют глаз. На цветках растения одуванчика пчёлы собирают  нектар!  </vt:lpstr>
      <vt:lpstr>А знаете ли вы «Сказку о том, как появился одуванчик»? Нет?… Тогда послушайте… </vt:lpstr>
      <vt:lpstr>Презентация PowerPoint</vt:lpstr>
      <vt:lpstr>А можно ли использовать растение одуванчик в пищу?</vt:lpstr>
      <vt:lpstr>Как приготовить одуванчики?</vt:lpstr>
      <vt:lpstr>«Обаятельный завоеватель в мире кулинарии» – так называют одуванчик известные кулинары…</vt:lpstr>
      <vt:lpstr>Презентация PowerPoint</vt:lpstr>
      <vt:lpstr>Наши ребята и их родители из группы «Домовёнок» тоже не теряли время и приготовили много интересных блюд из одуванчиков. С некоторыми из них они хотят с вами поделиться:</vt:lpstr>
      <vt:lpstr>Салат из одуванчиков от Марка Мишкевича и его мамы Евгении Александровны:</vt:lpstr>
      <vt:lpstr>Варенье из одуванчиков от Кострюковой Жени и ее мамы Натальи Александровны:</vt:lpstr>
      <vt:lpstr>Мармелад из одуванчиков предлагает вам приготовить Доровских Миша и его мама Любовь Геннадьевна:</vt:lpstr>
      <vt:lpstr>Вкусный и полезный коктейль смузи от Ивлевой Алисы и ее мамы Ольги Александровны:</vt:lpstr>
      <vt:lpstr>Пшеничный хлеб с кунжутом, одуванчиками и семечками от Ганькина Андрея и его мамы Марины Евгеньевны:</vt:lpstr>
      <vt:lpstr>Желе из одуванчиков вам предлагают приготовить Филиппова Вика и её мама Марина Владимировна:</vt:lpstr>
      <vt:lpstr>Пирог с одуванчиками, изюмом и семечками от Станишевского Кости и его мамы Анастасии Владимировны:</vt:lpstr>
      <vt:lpstr>Ароматный, насыщенный чай из одуванчиков с сахаром и мёдом вам предлагают Шурахова Лера и её мама   Наталья Владимировна:</vt:lpstr>
      <vt:lpstr>Презентация PowerPoint</vt:lpstr>
      <vt:lpstr>«Пусть цветут одуванчики, Мёдом поя, Как веснушки –  Земли украшенье!»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teren</dc:creator>
  <cp:lastModifiedBy>terenteva1957@gmail.com</cp:lastModifiedBy>
  <cp:revision>170</cp:revision>
  <dcterms:created xsi:type="dcterms:W3CDTF">2020-05-13T10:05:37Z</dcterms:created>
  <dcterms:modified xsi:type="dcterms:W3CDTF">2020-05-20T11:11:43Z</dcterms:modified>
</cp:coreProperties>
</file>