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7.jpeg" ContentType="image/jpeg"/>
  <Override PartName="/ppt/media/image1.png" ContentType="image/png"/>
  <Override PartName="/ppt/media/image2.jpeg" ContentType="image/jpeg"/>
  <Override PartName="/ppt/media/image9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937ABE9-4993-4CB7-8DE5-CBD368A709C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3BEA090-0219-4B47-8EFE-1335FFE62D8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15BF1E-152C-473C-A132-89CF3C9EFFE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4344715-CDFC-42DD-AEFD-E913301E05E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017E5FF-26AF-491C-ABF6-249CB53A094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6B7547E-4040-4660-9066-18E283E26CD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151D8D7-D95D-40C3-9928-1DFAFC4FE07D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27.11.2019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185E3E1-0DDD-45B9-81C4-E1CA098CFAC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1009F15-8BEE-4591-AC1A-2A9798AC88D9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27.11.2019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74385FC-E86D-4680-B9A4-5A0F284955B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2" descr=""/>
          <p:cNvPicPr/>
          <p:nvPr/>
        </p:nvPicPr>
        <p:blipFill>
          <a:blip r:embed="rId1"/>
          <a:stretch/>
        </p:blipFill>
        <p:spPr>
          <a:xfrm>
            <a:off x="9720" y="0"/>
            <a:ext cx="9133920" cy="685764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183600" y="3069000"/>
            <a:ext cx="8821440" cy="25920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e46c0a"/>
                </a:solidFill>
                <a:latin typeface="Arial Black"/>
              </a:rPr>
              <a:t>РЕКОМЕНДАЦИИ ОБ ИСПОЛЬЗОВАНИИ УСТРОЙСТВ МОБИЛЬНОЙ СВЯЗИ </a:t>
            </a:r>
            <a:br/>
            <a:r>
              <a:rPr b="1" lang="ru-RU" sz="3200" spc="-1" strike="noStrike">
                <a:solidFill>
                  <a:srgbClr val="e46c0a"/>
                </a:solidFill>
                <a:latin typeface="Arial Black"/>
              </a:rPr>
              <a:t>В ОБРАЗОВАТЕЛЬНЫХ ОРГАНИЗАЦИЯХ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475640" y="5949360"/>
            <a:ext cx="7772040" cy="983160"/>
          </a:xfrm>
          <a:prstGeom prst="roundRect">
            <a:avLst>
              <a:gd name="adj" fmla="val 16667"/>
            </a:avLst>
          </a:prstGeom>
          <a:ln w="648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1" i="1" lang="ru-RU" sz="2400" spc="-1" strike="noStrike">
                <a:solidFill>
                  <a:srgbClr val="00b050"/>
                </a:solidFill>
                <a:latin typeface="Calibri"/>
              </a:rPr>
              <a:t>Александр Михайлович Овечкин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1" i="1" lang="ru-RU" sz="2400" spc="-1" strike="noStrike">
                <a:solidFill>
                  <a:srgbClr val="00b050"/>
                </a:solidFill>
                <a:latin typeface="Calibri"/>
              </a:rPr>
              <a:t>Доцент кафедры педагогического менеджмента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83600" y="1798560"/>
            <a:ext cx="8786520" cy="9097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Arial Black"/>
              </a:rPr>
              <a:t>РЕГИОНАЛЬНЫЙ МЕЖВЕДОМСТВЕННЫЙ СЕМИНАР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 Black"/>
              </a:rPr>
              <a:t>«БЕЗОПАСНОСТЬ ОБРАЗОВАТЕЛЬНОЙ ОРГАНИЗАЦИИ: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 Black"/>
              </a:rPr>
              <a:t>ВЫЗОВЫ ВРЕМЕНИ»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315000" y="136800"/>
            <a:ext cx="8523360" cy="1502640"/>
          </a:xfrm>
          <a:prstGeom prst="round2SameRect">
            <a:avLst>
              <a:gd name="adj1" fmla="val 16667"/>
              <a:gd name="adj2" fmla="val 0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 Black"/>
              </a:rPr>
              <a:t>ДЕПАРТАМЕНТ ОБРАЗОВАНИЯ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 Black"/>
              </a:rPr>
              <a:t>АДМИНИСТРАЦИИ ВЛАДИМИРСКОЙ ОБЛАСТИ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9900cc"/>
                </a:solidFill>
                <a:latin typeface="Arial Black"/>
              </a:rPr>
              <a:t>ГАОУ ДПО ВО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9900cc"/>
                </a:solidFill>
                <a:latin typeface="Arial Black"/>
              </a:rPr>
              <a:t>«ВЛАДИМИРСКИЙ ИНСТИТУТ РАЗВИТИЯ ОБРАЗОВАНИЯ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9900cc"/>
                </a:solidFill>
                <a:latin typeface="Arial Black"/>
              </a:rPr>
              <a:t>ИМ. Л. И. НОВИКОВОЙ»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3" name="Рисунок 9" descr=""/>
          <p:cNvPicPr/>
          <p:nvPr/>
        </p:nvPicPr>
        <p:blipFill>
          <a:blip r:embed="rId2"/>
          <a:stretch/>
        </p:blipFill>
        <p:spPr>
          <a:xfrm>
            <a:off x="152640" y="58680"/>
            <a:ext cx="685080" cy="81396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7" descr=""/>
          <p:cNvPicPr/>
          <p:nvPr/>
        </p:nvPicPr>
        <p:blipFill>
          <a:blip r:embed="rId3"/>
          <a:stretch/>
        </p:blipFill>
        <p:spPr>
          <a:xfrm>
            <a:off x="8184960" y="111600"/>
            <a:ext cx="813960" cy="705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A829E84-974B-4A50-8D24-55FFB792895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08600" y="263520"/>
            <a:ext cx="290052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6840" tIns="6840" bIns="684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ПСИХОЛОГО-ПЕДАГОГИЧЕСКИЕ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УСЛОВИЯ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4068000" y="245880"/>
            <a:ext cx="4207680" cy="115164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363960" y="1714320"/>
            <a:ext cx="8568720" cy="495468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5"/>
            </a:pPr>
            <a:r>
              <a:rPr b="1" lang="ru-RU" sz="1700" spc="-1" strike="noStrike">
                <a:solidFill>
                  <a:srgbClr val="0070c0"/>
                </a:solidFill>
                <a:latin typeface="Calibri"/>
              </a:rPr>
              <a:t>Предусмотреть</a:t>
            </a:r>
            <a:r>
              <a:rPr b="0" lang="ru-RU" sz="17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для всех участников образовательного процесса </a:t>
            </a:r>
            <a:r>
              <a:rPr b="1" lang="ru-RU" sz="1700" spc="-1" strike="noStrike">
                <a:solidFill>
                  <a:srgbClr val="0070c0"/>
                </a:solidFill>
                <a:latin typeface="Calibri"/>
              </a:rPr>
              <a:t>целесообразность перевода устройств мобильной связи в </a:t>
            </a:r>
            <a:r>
              <a:rPr b="1" lang="ru-RU" sz="1700" spc="-1" strike="noStrike">
                <a:solidFill>
                  <a:srgbClr val="ff0000"/>
                </a:solidFill>
                <a:latin typeface="Calibri"/>
              </a:rPr>
              <a:t>режим "без звука"</a:t>
            </a:r>
            <a:r>
              <a:rPr b="1" lang="ru-RU" sz="1700" spc="-1" strike="noStrike">
                <a:solidFill>
                  <a:srgbClr val="0070c0"/>
                </a:solidFill>
                <a:latin typeface="Calibri"/>
              </a:rPr>
              <a:t> при входе в образовательную организацию </a:t>
            </a: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(в том числе с исключением использования режима вибрации из-за возникновения фантомных вибраций);</a:t>
            </a:r>
            <a:endParaRPr b="0" lang="ru-RU" sz="17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11"/>
            </a:pPr>
            <a:r>
              <a:rPr b="1" lang="ru-RU" sz="1700" spc="-1" strike="noStrike">
                <a:solidFill>
                  <a:srgbClr val="0070c0"/>
                </a:solidFill>
                <a:latin typeface="Calibri"/>
              </a:rPr>
              <a:t>Обеспечить</a:t>
            </a: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700" spc="-1" strike="noStrike">
                <a:solidFill>
                  <a:srgbClr val="ff0000"/>
                </a:solidFill>
                <a:latin typeface="Calibri"/>
              </a:rPr>
              <a:t>согласование с родителями</a:t>
            </a: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 вопросов коммуникации родителей с обучающимися в случае возникновения необходимости, внештатной ситуации.</a:t>
            </a:r>
            <a:endParaRPr b="0" lang="ru-RU" sz="17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12"/>
            </a:pPr>
            <a:r>
              <a:rPr b="1" lang="ru-RU" sz="1700" spc="-1" strike="noStrike">
                <a:solidFill>
                  <a:srgbClr val="ff0000"/>
                </a:solidFill>
                <a:latin typeface="Calibri"/>
              </a:rPr>
              <a:t>Определить лиц</a:t>
            </a:r>
            <a:r>
              <a:rPr b="0" lang="ru-RU" sz="1700" spc="-1" strike="noStrike">
                <a:solidFill>
                  <a:srgbClr val="0070c0"/>
                </a:solidFill>
                <a:latin typeface="Calibri"/>
              </a:rPr>
              <a:t>,</a:t>
            </a: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 организующих выполнение мероприятий с обучающимися и их родителями по выработке культуры безопасной эксплуатации устройств мобильной связи, профилактике неблагоприятных для здоровья и обучения детей эффектов; за соблюдение установленного порядка; хранение устройств мобильной связи.</a:t>
            </a:r>
            <a:endParaRPr b="0" lang="ru-RU" sz="17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12"/>
            </a:pPr>
            <a:r>
              <a:rPr b="1" lang="ru-RU" sz="1700" spc="-1" strike="noStrike">
                <a:solidFill>
                  <a:srgbClr val="0070c0"/>
                </a:solidFill>
                <a:latin typeface="Calibri"/>
              </a:rPr>
              <a:t>Использовать время перемен</a:t>
            </a:r>
            <a:r>
              <a:rPr b="0" lang="ru-RU" sz="17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для общения, активного отдыха обучающихся между уроками (занятиями), восполнения их физиологической потребности в двигательной активности с учетом возрастных норм; </a:t>
            </a:r>
            <a:r>
              <a:rPr b="1" lang="ru-RU" sz="1700" spc="-1" strike="noStrike">
                <a:solidFill>
                  <a:srgbClr val="0070c0"/>
                </a:solidFill>
                <a:latin typeface="Calibri"/>
              </a:rPr>
              <a:t>при необходимости </a:t>
            </a: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- использование на переменах устройств мобильной связи по прямому назначению (для звонка, смс-сообщения).</a:t>
            </a:r>
            <a:endParaRPr b="0" lang="ru-RU" sz="1700" spc="-1" strike="noStrike">
              <a:latin typeface="Arial"/>
            </a:endParaRPr>
          </a:p>
        </p:txBody>
      </p:sp>
      <p:grpSp>
        <p:nvGrpSpPr>
          <p:cNvPr id="170" name="Group 5"/>
          <p:cNvGrpSpPr/>
          <p:nvPr/>
        </p:nvGrpSpPr>
        <p:grpSpPr>
          <a:xfrm>
            <a:off x="428760" y="142920"/>
            <a:ext cx="3428640" cy="1356840"/>
            <a:chOff x="428760" y="142920"/>
            <a:chExt cx="3428640" cy="1356840"/>
          </a:xfrm>
        </p:grpSpPr>
        <p:sp>
          <p:nvSpPr>
            <p:cNvPr id="171" name="CustomShape 6"/>
            <p:cNvSpPr/>
            <p:nvPr/>
          </p:nvSpPr>
          <p:spPr>
            <a:xfrm>
              <a:off x="428760" y="142920"/>
              <a:ext cx="3428640" cy="135684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2" name="CustomShape 7"/>
            <p:cNvSpPr/>
            <p:nvPr/>
          </p:nvSpPr>
          <p:spPr>
            <a:xfrm>
              <a:off x="478080" y="209160"/>
              <a:ext cx="3329640" cy="1224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1520" rIns="11520" tIns="11520" bIns="11520" anchor="ctr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rgbClr val="ffffff"/>
                  </a:solidFill>
                  <a:latin typeface="Arial"/>
                </a:rPr>
                <a:t>ОРГАНИЗАЦИОННЫЕ УСЛОВИЯ</a:t>
              </a:r>
              <a:endParaRPr b="0" lang="ru-RU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9C6B8B2-419D-47B5-A203-9D808E77CD8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212000" y="302400"/>
            <a:ext cx="4207680" cy="115164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363960" y="1700640"/>
            <a:ext cx="8568720" cy="4608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7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Предусмотреть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места хранения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во время образовательного процесса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устройств мобильной связи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обучающихся (при наличии такой возможности и необходимости).</a:t>
            </a:r>
            <a:endParaRPr b="0" lang="ru-RU" sz="1800" spc="-1" strike="noStrike">
              <a:latin typeface="Arial"/>
            </a:endParaRPr>
          </a:p>
          <a:p>
            <a:pPr marL="1191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pSp>
        <p:nvGrpSpPr>
          <p:cNvPr id="176" name="Group 4"/>
          <p:cNvGrpSpPr/>
          <p:nvPr/>
        </p:nvGrpSpPr>
        <p:grpSpPr>
          <a:xfrm>
            <a:off x="428760" y="285840"/>
            <a:ext cx="3500280" cy="1213920"/>
            <a:chOff x="428760" y="285840"/>
            <a:chExt cx="3500280" cy="1213920"/>
          </a:xfrm>
        </p:grpSpPr>
        <p:sp>
          <p:nvSpPr>
            <p:cNvPr id="177" name="CustomShape 5"/>
            <p:cNvSpPr/>
            <p:nvPr/>
          </p:nvSpPr>
          <p:spPr>
            <a:xfrm>
              <a:off x="428760" y="285840"/>
              <a:ext cx="3500280" cy="1213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8" name="CustomShape 6"/>
            <p:cNvSpPr/>
            <p:nvPr/>
          </p:nvSpPr>
          <p:spPr>
            <a:xfrm>
              <a:off x="489240" y="344880"/>
              <a:ext cx="3378960" cy="1095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1520" rIns="11520" tIns="11520" bIns="11520" anchor="ctr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rgbClr val="ffffff"/>
                  </a:solidFill>
                  <a:latin typeface="Arial"/>
                </a:rPr>
                <a:t>МАТЕРИАЛЬНО-ТЕХНИЧЕСКИЕ</a:t>
              </a:r>
              <a:endParaRPr b="0" lang="ru-RU" sz="2400" spc="-1" strike="noStrike">
                <a:latin typeface="Arial"/>
              </a:endParaRPr>
            </a:p>
          </p:txBody>
        </p:sp>
      </p:grpSp>
      <p:pic>
        <p:nvPicPr>
          <p:cNvPr id="179" name="Рисунок 11" descr=""/>
          <p:cNvPicPr/>
          <p:nvPr/>
        </p:nvPicPr>
        <p:blipFill>
          <a:blip r:embed="rId1"/>
          <a:stretch/>
        </p:blipFill>
        <p:spPr>
          <a:xfrm>
            <a:off x="4648320" y="3902400"/>
            <a:ext cx="4291200" cy="286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CAF90E4-A5A5-4794-B32A-BDEB4A043B0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408600" y="263520"/>
            <a:ext cx="290052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6840" tIns="6840" bIns="684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ПСИХОЛОГО-ПЕДАГОГИЧЕСКИЕ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УСЛОВИЯ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4500000" y="263520"/>
            <a:ext cx="4207680" cy="115164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363960" y="1782000"/>
            <a:ext cx="8568720" cy="4887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Устав</a:t>
            </a:r>
            <a:endParaRPr b="0" lang="ru-RU" sz="24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Правила внутреннего распорядка</a:t>
            </a:r>
            <a:endParaRPr b="0" lang="ru-RU" sz="24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Правила внутреннего трудового распорядка</a:t>
            </a:r>
            <a:endParaRPr b="0" lang="ru-RU" sz="24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Договор об образовании</a:t>
            </a:r>
            <a:endParaRPr b="0" lang="ru-RU" sz="24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…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marL="119160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grpSp>
        <p:nvGrpSpPr>
          <p:cNvPr id="184" name="Group 5"/>
          <p:cNvGrpSpPr/>
          <p:nvPr/>
        </p:nvGrpSpPr>
        <p:grpSpPr>
          <a:xfrm>
            <a:off x="500040" y="285840"/>
            <a:ext cx="3717360" cy="1151640"/>
            <a:chOff x="500040" y="285840"/>
            <a:chExt cx="3717360" cy="1151640"/>
          </a:xfrm>
        </p:grpSpPr>
        <p:sp>
          <p:nvSpPr>
            <p:cNvPr id="185" name="CustomShape 6"/>
            <p:cNvSpPr/>
            <p:nvPr/>
          </p:nvSpPr>
          <p:spPr>
            <a:xfrm>
              <a:off x="500040" y="285840"/>
              <a:ext cx="3717360" cy="115164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6" name="CustomShape 7"/>
            <p:cNvSpPr/>
            <p:nvPr/>
          </p:nvSpPr>
          <p:spPr>
            <a:xfrm>
              <a:off x="561240" y="342000"/>
              <a:ext cx="3595320" cy="1039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600" rIns="12600" tIns="12600" bIns="1260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НОРМАТИВНО-ПРАВОВЫЕ УСЛОВИЯ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187" name="Рисунок 15" descr=""/>
          <p:cNvPicPr/>
          <p:nvPr/>
        </p:nvPicPr>
        <p:blipFill>
          <a:blip r:embed="rId1"/>
          <a:stretch/>
        </p:blipFill>
        <p:spPr>
          <a:xfrm>
            <a:off x="5191920" y="3857760"/>
            <a:ext cx="3291120" cy="257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AAD2544-DED0-49A0-B3A1-750E377DBBF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08600" y="263520"/>
            <a:ext cx="290052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6840" tIns="6840" bIns="684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ПСИХОЛОГО-ПЕДАГОГИЧЕСКИЕ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УСЛОВИЯ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4428000" y="251640"/>
            <a:ext cx="4207680" cy="115164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363960" y="1643040"/>
            <a:ext cx="8568720" cy="480996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2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Проводить регулярную информационно-просветительскую и разъяснительную работу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 руководителями образовательных организаций, педагогическими работниками, родителями (законными представителями) и обучающимися о рисках здоровью от воздействия электромагнитного излучения, генерируемого устройствами мобильной связи, о возможных негативных последствиях и эффективности учебного процесса при неупорядоченном использовании устройств мобильной связи в образовательном процессе;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разрабатывать памятки, инструкции, иные средства наглядной агитации</a:t>
            </a: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 разъяснению порядка упорядочения использования устройств мобильной связи в образовательной организации для педагогических работников, родителей и обучающихся.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6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Информировать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родителей и обучающихся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об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их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ответственности за сохранность личных устройств мобильной связи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общеобразовательной организации; </a:t>
            </a:r>
            <a:endParaRPr b="0" lang="ru-RU" sz="1800" spc="-1" strike="noStrike">
              <a:latin typeface="Arial"/>
            </a:endParaRPr>
          </a:p>
          <a:p>
            <a:pPr marL="1191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pSp>
        <p:nvGrpSpPr>
          <p:cNvPr id="192" name="Group 5"/>
          <p:cNvGrpSpPr/>
          <p:nvPr/>
        </p:nvGrpSpPr>
        <p:grpSpPr>
          <a:xfrm>
            <a:off x="428760" y="214200"/>
            <a:ext cx="3614760" cy="1169640"/>
            <a:chOff x="428760" y="214200"/>
            <a:chExt cx="3614760" cy="1169640"/>
          </a:xfrm>
        </p:grpSpPr>
        <p:sp>
          <p:nvSpPr>
            <p:cNvPr id="193" name="CustomShape 6"/>
            <p:cNvSpPr/>
            <p:nvPr/>
          </p:nvSpPr>
          <p:spPr>
            <a:xfrm>
              <a:off x="428760" y="214200"/>
              <a:ext cx="3614760" cy="116964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4" name="CustomShape 7"/>
            <p:cNvSpPr/>
            <p:nvPr/>
          </p:nvSpPr>
          <p:spPr>
            <a:xfrm>
              <a:off x="488160" y="271440"/>
              <a:ext cx="3495960" cy="1055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ИНФОРМАЦИОННО-КОММУНИКАЦИОННЫЕ УСЛОВИЯ</a:t>
              </a:r>
              <a:endParaRPr b="0" lang="ru-RU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A499DD6-099D-4D76-9AF8-8EE65D491D6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08600" y="263520"/>
            <a:ext cx="290052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6840" tIns="6840" bIns="684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ПСИХОЛОГО-ПЕДАГОГИЧЕСКИЕ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УСЛОВИЯ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63960" y="1707120"/>
            <a:ext cx="8568720" cy="4608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10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Проводить мероприятия, направленные на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воспитание культуры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 использования устройств мобильной связи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 всех участников образовательного процесса, с использованием воспитательного потенциала совместной работы (педагогического коллектива с детьми, старшеклассников с младшими детьми) в части воспитания культуры использования устройств мобильной связи.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14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Осуществлять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мониторинг и анализ</a:t>
            </a:r>
            <a:r>
              <a:rPr b="0" lang="ru-RU" sz="18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работы образовательных организаций по упорядочению использования участниками образовательного процесса устройств мобильной связи с целью профилактики неблагоприятных для здоровья и обучения детей эффектов, повышения эффективности образовательного процесса и воспитания.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14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Распространить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Памятки</a:t>
            </a: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обучающихся, родителей и педагогических работников по профилактике неблагоприятных для здоровья и обучения детей эффектов от воздействия устройств мобильной связи </a:t>
            </a:r>
            <a:endParaRPr b="0" lang="ru-RU" sz="1800" spc="-1" strike="noStrike">
              <a:latin typeface="Arial"/>
            </a:endParaRPr>
          </a:p>
          <a:p>
            <a:pPr marL="1191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4507920" y="278280"/>
            <a:ext cx="4207680" cy="115164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99" name="Group 5"/>
          <p:cNvGrpSpPr/>
          <p:nvPr/>
        </p:nvGrpSpPr>
        <p:grpSpPr>
          <a:xfrm>
            <a:off x="500040" y="285840"/>
            <a:ext cx="3660120" cy="1169640"/>
            <a:chOff x="500040" y="285840"/>
            <a:chExt cx="3660120" cy="1169640"/>
          </a:xfrm>
        </p:grpSpPr>
        <p:sp>
          <p:nvSpPr>
            <p:cNvPr id="200" name="CustomShape 6"/>
            <p:cNvSpPr/>
            <p:nvPr/>
          </p:nvSpPr>
          <p:spPr>
            <a:xfrm>
              <a:off x="500040" y="285840"/>
              <a:ext cx="3614760" cy="116964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1" name="CustomShape 7"/>
            <p:cNvSpPr/>
            <p:nvPr/>
          </p:nvSpPr>
          <p:spPr>
            <a:xfrm>
              <a:off x="664200" y="326520"/>
              <a:ext cx="3495960" cy="1055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ИНФОРМАЦИОННО-КОММУНИКАЦИОННЫЕ УСЛОВИЯ</a:t>
              </a:r>
              <a:endParaRPr b="0" lang="ru-RU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63960" y="188640"/>
            <a:ext cx="5215680" cy="6480360"/>
          </a:xfrm>
          <a:prstGeom prst="rect">
            <a:avLst/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ПАМЯТКА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ДЛЯ ОБУЧАЮЩИХСЯ, РОДИТЕЛЕЙ И ПЕДАГОГИЧЕСКИХ РАБОТНИКОВ ПО ПРОФИЛАКТИКЕ НЕБЛАГОПРИЯТНЫХ ДЛЯ ЗДОРОВЬЯ И ОБУЧЕНИЯ ДЕТЕЙ ЭФФЕКТОВ ОТ ВОЗДЕЙСТВИЯ УСТРОЙСТВ МОБИЛЬНОЙ СВЯЗИ:</a:t>
            </a:r>
            <a:r>
              <a:rPr b="0" lang="ru-RU" sz="1800" spc="-1" strike="noStrike">
                <a:solidFill>
                  <a:srgbClr val="ff0000"/>
                </a:solidFill>
                <a:latin typeface="Calibri"/>
              </a:rPr>
              <a:t> </a:t>
            </a:r>
            <a:endParaRPr b="0" lang="ru-RU" sz="1800" spc="-1" strike="noStrike">
              <a:latin typeface="Arial"/>
            </a:endParaRPr>
          </a:p>
          <a:p>
            <a:pPr marL="117360" indent="3268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1.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Исключение ношения устройств мобильной связи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на шее, поясе, в карманах одежды с целью снижения негативного влияния на здоровье.</a:t>
            </a:r>
            <a:endParaRPr b="0" lang="ru-RU" sz="1800" spc="-1" strike="noStrike">
              <a:latin typeface="Arial"/>
            </a:endParaRPr>
          </a:p>
          <a:p>
            <a:pPr marL="117360" indent="3268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2. Максимальное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сокращение времени контакта с устройствами мобильной связи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  <a:p>
            <a:pPr marL="117360" indent="3268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3.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Максимальное удаление устройств мобильной связи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от головы в момент соединения и разговора (с использованием громкой связи и гарнитуры).</a:t>
            </a:r>
            <a:endParaRPr b="0" lang="ru-RU" sz="1800" spc="-1" strike="noStrike">
              <a:latin typeface="Arial"/>
            </a:endParaRPr>
          </a:p>
          <a:p>
            <a:pPr marL="117360" indent="3268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4.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Максимальное ограничение звонков с устройств мобильной связи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в условиях неустойчивого приема сигнала сотовой связи (автобус, метро, поезд, автомобиль).</a:t>
            </a:r>
            <a:endParaRPr b="0" lang="ru-RU" sz="1800" spc="-1" strike="noStrike">
              <a:latin typeface="Arial"/>
            </a:endParaRPr>
          </a:p>
          <a:p>
            <a:pPr marL="117360" indent="32688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5.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Размещение устройств мобильной связи на ночь на расстоянии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более 2 метров от головы.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6DF0DE8-EEB2-4AEA-A30C-16A497938B7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204" name="Рисунок 2" descr=""/>
          <p:cNvPicPr/>
          <p:nvPr/>
        </p:nvPicPr>
        <p:blipFill>
          <a:blip r:embed="rId1"/>
          <a:stretch/>
        </p:blipFill>
        <p:spPr>
          <a:xfrm>
            <a:off x="5685840" y="1268640"/>
            <a:ext cx="3277800" cy="443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60C9D37-FE68-458B-847B-500911E0187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08600" y="263520"/>
            <a:ext cx="290052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6840" tIns="6840" bIns="6840" anchor="ctr"/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ПСИХОЛОГО-ПЕДАГОГИЧЕСКИЕ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ru-RU" sz="1050" spc="-1" strike="noStrike">
                <a:solidFill>
                  <a:srgbClr val="ffffff"/>
                </a:solidFill>
                <a:latin typeface="Arial"/>
              </a:rPr>
              <a:t>УСЛОВИЯ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357120" y="928800"/>
            <a:ext cx="8568720" cy="4608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10"/>
            </a:pPr>
            <a:r>
              <a:rPr b="1" lang="ru-RU" sz="2200" spc="-1" strike="noStrike">
                <a:solidFill>
                  <a:srgbClr val="0070c0"/>
                </a:solidFill>
                <a:latin typeface="Calibri"/>
              </a:rPr>
              <a:t>Проводить мероприятия, направленные на </a:t>
            </a:r>
            <a:r>
              <a:rPr b="1" lang="ru-RU" sz="2200" spc="-1" strike="noStrike" u="sng">
                <a:solidFill>
                  <a:srgbClr val="ff0000"/>
                </a:solidFill>
                <a:uFillTx/>
                <a:latin typeface="Calibri"/>
              </a:rPr>
              <a:t>воспитание культуры</a:t>
            </a:r>
            <a:r>
              <a:rPr b="1" lang="ru-RU" sz="2200" spc="-1" strike="noStrike">
                <a:solidFill>
                  <a:srgbClr val="0070c0"/>
                </a:solidFill>
                <a:latin typeface="Calibri"/>
              </a:rPr>
              <a:t> использования устройств мобильной связи </a:t>
            </a:r>
            <a:r>
              <a:rPr b="1" i="1" lang="ru-RU" sz="2200" spc="-1" strike="noStrike" u="sng">
                <a:solidFill>
                  <a:srgbClr val="0070c0"/>
                </a:solidFill>
                <a:uFillTx/>
                <a:latin typeface="Calibri"/>
              </a:rPr>
              <a:t>у всех участников образовательного процесса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, с использованием воспитательного потенциала совместной работы (педагогического коллектива с детьми, старшеклассников с младшими детьми) в части воспитания культуры использования устройств мобильной связи.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714240" y="285840"/>
            <a:ext cx="7786440" cy="49968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9" name="Рисунок 8" descr=""/>
          <p:cNvPicPr/>
          <p:nvPr/>
        </p:nvPicPr>
        <p:blipFill>
          <a:blip r:embed="rId1"/>
          <a:stretch/>
        </p:blipFill>
        <p:spPr>
          <a:xfrm>
            <a:off x="2286000" y="3786120"/>
            <a:ext cx="4686120" cy="292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2" descr=""/>
          <p:cNvPicPr/>
          <p:nvPr/>
        </p:nvPicPr>
        <p:blipFill>
          <a:blip r:embed="rId1"/>
          <a:stretch/>
        </p:blipFill>
        <p:spPr>
          <a:xfrm>
            <a:off x="12960" y="-9936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2C12A98-FFB0-4FFC-8DD3-9F3CC23E294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12120" y="5043960"/>
            <a:ext cx="8856720" cy="14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Bookman Old Style"/>
              </a:rPr>
              <a:t>«ПРОЦЕСС РАЗВИТИЯ КУЛЬТУРЫ ЕСТЬ ПРОЦЕСС ПРЕОДОЛЕНИЯ ТРУДНОСТЕЙ»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2060"/>
                </a:solidFill>
                <a:latin typeface="Bookman Old Style"/>
              </a:rPr>
              <a:t>Максим Горький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907640" y="188640"/>
            <a:ext cx="7128360" cy="36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b="1" lang="ru-RU" sz="3200" spc="-1" strike="noStrike">
                <a:solidFill>
                  <a:srgbClr val="0070c0"/>
                </a:solidFill>
                <a:latin typeface="Bookman Old Style"/>
              </a:rPr>
              <a:t>МЕТОДИЧЕСКИЕ РЕКОМЕНДАЦИИ </a:t>
            </a:r>
            <a:endParaRPr b="0" lang="ru-RU" sz="3200" spc="-1" strike="noStrike">
              <a:latin typeface="Arial"/>
            </a:endParaRPr>
          </a:p>
          <a:p>
            <a:pPr marL="109800" algn="ctr">
              <a:lnSpc>
                <a:spcPct val="100000"/>
              </a:lnSpc>
              <a:spcBef>
                <a:spcPts val="400"/>
              </a:spcBef>
            </a:pPr>
            <a:r>
              <a:rPr b="1" lang="ru-RU" sz="3400" spc="-1" strike="noStrike">
                <a:solidFill>
                  <a:srgbClr val="ff0000"/>
                </a:solidFill>
                <a:latin typeface="Bookman Old Style"/>
              </a:rPr>
              <a:t>ОБ ИСПОЛЬЗОВАНИИ УСТРОЙСТВ МОБИЛЬНОЙ СВЯЗИ В ОБЩЕОБРАЗОВАТЕЛЬНЫХ ОРГАНИЗАЦИЯХ</a:t>
            </a:r>
            <a:endParaRPr b="0" lang="ru-RU" sz="34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2375640" y="3933000"/>
            <a:ext cx="61923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4f6228"/>
                </a:solidFill>
                <a:uFillTx/>
                <a:latin typeface="Arial"/>
              </a:rPr>
              <a:t>утверждены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b050"/>
                </a:solidFill>
                <a:latin typeface="Arial"/>
              </a:rPr>
              <a:t>Роспотребнадзором № МР 2.4.0150-19, Рособрнадзором № 01-230/13-01 </a:t>
            </a: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14.08.2019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7" name="Рисунок 1" descr=""/>
          <p:cNvPicPr/>
          <p:nvPr/>
        </p:nvPicPr>
        <p:blipFill>
          <a:blip r:embed="rId1"/>
          <a:stretch/>
        </p:blipFill>
        <p:spPr>
          <a:xfrm>
            <a:off x="7754040" y="5589360"/>
            <a:ext cx="1298880" cy="969480"/>
          </a:xfrm>
          <a:prstGeom prst="rect">
            <a:avLst/>
          </a:prstGeom>
          <a:ln>
            <a:noFill/>
          </a:ln>
        </p:spPr>
      </p:pic>
      <p:sp>
        <p:nvSpPr>
          <p:cNvPr id="9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D8E5DEF-98CB-4FBE-99C4-83B0A964DC7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69640" y="800640"/>
            <a:ext cx="1728000" cy="15836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ЧТО?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69640" y="2565000"/>
            <a:ext cx="1728000" cy="1583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 Black"/>
              </a:rPr>
              <a:t>ПОЧЕМУ?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287640" y="4458600"/>
            <a:ext cx="1692000" cy="1583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КАК?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5" descr=""/>
          <p:cNvPicPr/>
          <p:nvPr/>
        </p:nvPicPr>
        <p:blipFill>
          <a:blip r:embed="rId1"/>
          <a:stretch/>
        </p:blipFill>
        <p:spPr>
          <a:xfrm>
            <a:off x="-3960" y="0"/>
            <a:ext cx="9165960" cy="6857640"/>
          </a:xfrm>
          <a:prstGeom prst="rect">
            <a:avLst/>
          </a:prstGeom>
          <a:ln>
            <a:noFill/>
          </a:ln>
        </p:spPr>
      </p:pic>
      <p:sp>
        <p:nvSpPr>
          <p:cNvPr id="10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F0318F0-9029-4CB4-A92D-CAB14D24816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pSp>
        <p:nvGrpSpPr>
          <p:cNvPr id="104" name="Group 2"/>
          <p:cNvGrpSpPr/>
          <p:nvPr/>
        </p:nvGrpSpPr>
        <p:grpSpPr>
          <a:xfrm>
            <a:off x="269640" y="134640"/>
            <a:ext cx="8677080" cy="6300000"/>
            <a:chOff x="269640" y="134640"/>
            <a:chExt cx="8677080" cy="6300000"/>
          </a:xfrm>
        </p:grpSpPr>
        <p:sp>
          <p:nvSpPr>
            <p:cNvPr id="105" name="CustomShape 3"/>
            <p:cNvSpPr/>
            <p:nvPr/>
          </p:nvSpPr>
          <p:spPr>
            <a:xfrm>
              <a:off x="3426120" y="2201040"/>
              <a:ext cx="1931400" cy="17712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0000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37160" rIns="50760" tIns="137160" bIns="13716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 u="sng">
                  <a:solidFill>
                    <a:srgbClr val="c00000"/>
                  </a:solidFill>
                  <a:uFillTx/>
                  <a:latin typeface="Calibri"/>
                </a:rPr>
                <a:t>СТРУКТУРА</a:t>
              </a:r>
              <a:endParaRPr b="0" lang="ru-RU" sz="2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ru-RU" sz="1800" spc="-1" strike="noStrike">
                  <a:solidFill>
                    <a:srgbClr val="000000"/>
                  </a:solidFill>
                  <a:latin typeface="Calibri"/>
                </a:rPr>
                <a:t>методических</a:t>
              </a:r>
              <a:endParaRPr b="0" lang="ru-RU" sz="18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ru-RU" sz="1800" spc="-1" strike="noStrike">
                  <a:solidFill>
                    <a:srgbClr val="000000"/>
                  </a:solidFill>
                  <a:latin typeface="Calibri"/>
                </a:rPr>
                <a:t>рекомендаций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06" name="CustomShape 4"/>
            <p:cNvSpPr/>
            <p:nvPr/>
          </p:nvSpPr>
          <p:spPr>
            <a:xfrm rot="16200000">
              <a:off x="3952800" y="1761480"/>
              <a:ext cx="878760" cy="360"/>
            </a:xfrm>
            <a:custGeom>
              <a:avLst/>
              <a:gdLst/>
              <a:ahLst/>
              <a:rect l="l" t="t" r="r" b="b"/>
              <a:pathLst>
                <a:path w="879286" h="0">
                  <a:moveTo>
                    <a:pt x="0" y="0"/>
                  </a:moveTo>
                  <a:lnTo>
                    <a:pt x="879286" y="0"/>
                  </a:lnTo>
                </a:path>
              </a:pathLst>
            </a:custGeom>
            <a:noFill/>
            <a:ln>
              <a:solidFill>
                <a:srgbClr val="c00000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07" name="CustomShape 5"/>
            <p:cNvSpPr/>
            <p:nvPr/>
          </p:nvSpPr>
          <p:spPr>
            <a:xfrm>
              <a:off x="3077640" y="134640"/>
              <a:ext cx="2628360" cy="11865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240">
              <a:solidFill>
                <a:schemeClr val="accent3"/>
              </a:solidFill>
              <a:rou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/>
          </p:style>
          <p:txBody>
            <a:bodyPr lIns="98640" rIns="40680" tIns="98640" bIns="98640" anchor="ctr"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0000"/>
                  </a:solidFill>
                  <a:latin typeface="Calibri"/>
                </a:rPr>
                <a:t>ПОСЛЕДСТВИЯ ИСПОЛЬЗОВАНИЯ УСТРОЙСТВ МОБИЛЬНОЙ СВЯЗИ ДЛЯ ДЕТЕЙ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08" name="CustomShape 6"/>
            <p:cNvSpPr/>
            <p:nvPr/>
          </p:nvSpPr>
          <p:spPr>
            <a:xfrm>
              <a:off x="5357880" y="3086640"/>
              <a:ext cx="456840" cy="360"/>
            </a:xfrm>
            <a:custGeom>
              <a:avLst/>
              <a:gdLst/>
              <a:ahLst/>
              <a:rect l="l" t="t" r="r" b="b"/>
              <a:pathLst>
                <a:path w="457103" h="0">
                  <a:moveTo>
                    <a:pt x="0" y="0"/>
                  </a:moveTo>
                  <a:lnTo>
                    <a:pt x="457103" y="0"/>
                  </a:lnTo>
                </a:path>
              </a:pathLst>
            </a:custGeom>
            <a:noFill/>
            <a:ln>
              <a:solidFill>
                <a:srgbClr val="c00000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09" name="CustomShape 7"/>
            <p:cNvSpPr/>
            <p:nvPr/>
          </p:nvSpPr>
          <p:spPr>
            <a:xfrm>
              <a:off x="5815080" y="2150640"/>
              <a:ext cx="3131640" cy="1872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240">
              <a:solidFill>
                <a:schemeClr val="accent3"/>
              </a:solidFill>
              <a:rou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/>
          </p:style>
          <p:txBody>
            <a:bodyPr lIns="132120" rIns="40680" tIns="132120" bIns="132120" anchor="ctr"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0000"/>
                  </a:solidFill>
                  <a:latin typeface="Calibri"/>
                </a:rPr>
                <a:t>РЕКОМЕНДАЦИИ</a:t>
              </a:r>
              <a:r>
                <a:rPr b="1" lang="ru-RU" sz="1600" spc="-1" strike="noStrike">
                  <a:solidFill>
                    <a:srgbClr val="1f497d"/>
                  </a:solidFill>
                  <a:latin typeface="Calibri"/>
                </a:rPr>
                <a:t> ОБЩЕОБРАЗОВАТЕЛЬНЫМ ОРГАНИЗАЦИЯМ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10" name="CustomShape 8"/>
            <p:cNvSpPr/>
            <p:nvPr/>
          </p:nvSpPr>
          <p:spPr>
            <a:xfrm rot="5400000">
              <a:off x="4150800" y="4213080"/>
              <a:ext cx="482040" cy="360"/>
            </a:xfrm>
            <a:custGeom>
              <a:avLst/>
              <a:gdLst/>
              <a:ahLst/>
              <a:rect l="l" t="t" r="r" b="b"/>
              <a:pathLst>
                <a:path w="482455" h="0">
                  <a:moveTo>
                    <a:pt x="0" y="0"/>
                  </a:moveTo>
                  <a:lnTo>
                    <a:pt x="482455" y="0"/>
                  </a:lnTo>
                </a:path>
              </a:pathLst>
            </a:custGeom>
            <a:noFill/>
            <a:ln>
              <a:solidFill>
                <a:srgbClr val="c00000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11" name="CustomShape 9"/>
            <p:cNvSpPr/>
            <p:nvPr/>
          </p:nvSpPr>
          <p:spPr>
            <a:xfrm>
              <a:off x="1187640" y="4454640"/>
              <a:ext cx="6408360" cy="198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240">
              <a:solidFill>
                <a:schemeClr val="accent3"/>
              </a:solidFill>
              <a:rou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/>
          </p:style>
          <p:txBody>
            <a:bodyPr lIns="147600" rIns="50760" tIns="147600" bIns="14724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0000"/>
                  </a:solidFill>
                  <a:latin typeface="Calibri"/>
                </a:rPr>
                <a:t>ПАМЯТКА</a:t>
              </a:r>
              <a:r>
                <a:rPr b="1" lang="ru-RU" sz="2000" spc="-1" strike="noStrike">
                  <a:solidFill>
                    <a:srgbClr val="1f497d"/>
                  </a:solidFill>
                  <a:latin typeface="Calibri"/>
                </a:rPr>
                <a:t> </a:t>
              </a:r>
              <a:endParaRPr b="0" lang="ru-RU" sz="2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1f497d"/>
                  </a:solidFill>
                  <a:latin typeface="Calibri"/>
                </a:rPr>
                <a:t>ДЛЯ ОБУЧАЮЩИХСЯ, РОДИТЕЛЕЙ И ПЕДАГОГИЧЕСКИХ РАБОТНИКОВ </a:t>
              </a:r>
              <a:r>
                <a:rPr b="1" i="1" lang="ru-RU" sz="2000" spc="-1" strike="noStrike">
                  <a:solidFill>
                    <a:srgbClr val="ff0000"/>
                  </a:solidFill>
                  <a:latin typeface="Calibri"/>
                </a:rPr>
                <a:t>ПО ПРОФИЛАКТИКЕ НЕБЛАГОПРИЯТНЫХ</a:t>
              </a:r>
              <a:r>
                <a:rPr b="1" lang="ru-RU" sz="2000" spc="-1" strike="noStrike">
                  <a:solidFill>
                    <a:srgbClr val="1f497d"/>
                  </a:solidFill>
                  <a:latin typeface="Calibri"/>
                </a:rPr>
                <a:t> ДЛЯ ЗДОРОВЬЯ И ОБУЧЕНИЯ ДЕТЕЙ </a:t>
              </a:r>
              <a:r>
                <a:rPr b="1" i="1" lang="ru-RU" sz="2000" spc="-1" strike="noStrike">
                  <a:solidFill>
                    <a:srgbClr val="ff0000"/>
                  </a:solidFill>
                  <a:latin typeface="Calibri"/>
                </a:rPr>
                <a:t>ЭФФЕКТОВ</a:t>
              </a:r>
              <a:r>
                <a:rPr b="1" lang="ru-RU" sz="2000" spc="-1" strike="noStrike">
                  <a:solidFill>
                    <a:srgbClr val="1f497d"/>
                  </a:solidFill>
                  <a:latin typeface="Calibri"/>
                </a:rPr>
                <a:t> ОТ ВОЗДЕЙСТВИЯ УСТРОЙСТВ МОБИЛЬНОЙ СВЯЗИ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12" name="CustomShape 10"/>
            <p:cNvSpPr/>
            <p:nvPr/>
          </p:nvSpPr>
          <p:spPr>
            <a:xfrm rot="10800000">
              <a:off x="3043080" y="3086280"/>
              <a:ext cx="383040" cy="360"/>
            </a:xfrm>
            <a:custGeom>
              <a:avLst/>
              <a:gdLst/>
              <a:ahLst/>
              <a:rect l="l" t="t" r="r" b="b"/>
              <a:pathLst>
                <a:path w="383549" h="0">
                  <a:moveTo>
                    <a:pt x="0" y="0"/>
                  </a:moveTo>
                  <a:lnTo>
                    <a:pt x="383549" y="0"/>
                  </a:lnTo>
                </a:path>
              </a:pathLst>
            </a:custGeom>
            <a:noFill/>
            <a:ln>
              <a:solidFill>
                <a:srgbClr val="c00000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13" name="CustomShape 11"/>
            <p:cNvSpPr/>
            <p:nvPr/>
          </p:nvSpPr>
          <p:spPr>
            <a:xfrm>
              <a:off x="269640" y="2222640"/>
              <a:ext cx="2772360" cy="1728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240">
              <a:solidFill>
                <a:schemeClr val="accent3"/>
              </a:solidFill>
              <a:rou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/>
          </p:style>
          <p:txBody>
            <a:bodyPr lIns="124920" rIns="40680" tIns="124920" bIns="125280" anchor="ctr"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0000"/>
                  </a:solidFill>
                  <a:latin typeface="Calibri"/>
                </a:rPr>
                <a:t>МЕЖДУНАРОДНЫЙ ОПЫТ </a:t>
              </a:r>
              <a:r>
                <a:rPr b="1" lang="ru-RU" sz="1600" spc="-1" strike="noStrike">
                  <a:solidFill>
                    <a:srgbClr val="1f497d"/>
                  </a:solidFill>
                  <a:latin typeface="Calibri"/>
                </a:rPr>
                <a:t>ОГРАНИЧЕНИЯ ИСПОЛЬЗОВАНИЯ УСТРОЙСТВ МОБИЛЬНОЙ СВЯЗИ В ШКОЛАХ</a:t>
              </a:r>
              <a:endParaRPr b="0" lang="ru-RU" sz="1600" spc="-1" strike="noStrike">
                <a:latin typeface="Arial"/>
              </a:endParaRPr>
            </a:p>
          </p:txBody>
        </p:sp>
      </p:grpSp>
      <p:grpSp>
        <p:nvGrpSpPr>
          <p:cNvPr id="114" name="Group 1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051640" y="116640"/>
            <a:ext cx="6793200" cy="2232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ff0000"/>
                </a:solidFill>
                <a:uFillTx/>
                <a:latin typeface="Calibri"/>
              </a:rPr>
              <a:t>ЦЕЛЬ РЕКОМЕНДАЦИЙ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:</a:t>
            </a:r>
            <a:endParaRPr b="0" lang="ru-RU" sz="2000" spc="-1" strike="noStrike">
              <a:latin typeface="Arial"/>
            </a:endParaRPr>
          </a:p>
          <a:p>
            <a:pPr marL="119160"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определение порядка использования устройств мобильной связи в образовательных организациях РФ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, </a:t>
            </a:r>
            <a:endParaRPr b="0" lang="ru-RU" sz="1800" spc="-1" strike="noStrike">
              <a:latin typeface="Arial"/>
            </a:endParaRPr>
          </a:p>
          <a:p>
            <a:pPr marL="119160"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реализующих образовательные программы начального общего, основного общего и среднего общего образования (школы) </a:t>
            </a: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с целью профилактики нарушений здоровья обучающихся, повышения эффективности образовательного процесса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48120" y="2637000"/>
            <a:ext cx="8568720" cy="3960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20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1" lang="ru-RU" sz="2000" spc="-1" strike="noStrike" u="sng">
                <a:solidFill>
                  <a:srgbClr val="0070c0"/>
                </a:solidFill>
                <a:uFillTx/>
                <a:latin typeface="Calibri"/>
              </a:rPr>
              <a:t>Рассмотреть вопрос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 об ограничении использования мобильных устройств связи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 образовательной организации обучающимися, </a:t>
            </a:r>
            <a:r>
              <a:rPr b="0" lang="ru-RU" sz="2000" spc="-1" strike="noStrike" u="sng">
                <a:solidFill>
                  <a:srgbClr val="0070c0"/>
                </a:solidFill>
                <a:uFillTx/>
                <a:latin typeface="Calibri"/>
              </a:rPr>
              <a:t>за исключением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детей, нуждающихся в пользовании такими устройствами по состоянию здоровья (мониторинг сахара крови при сахарном диабете 1 типа и др.), а также педагогическими работниками и родителями в целях снижения рисков нанесения вреда здоровью и развитию детей в связи с использованием устройств мобильной связи.</a:t>
            </a:r>
            <a:endParaRPr b="0" lang="ru-RU" sz="20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8"/>
            </a:pPr>
            <a:r>
              <a:rPr b="1" lang="ru-RU" sz="2000" spc="-1" strike="noStrike" u="sng">
                <a:solidFill>
                  <a:srgbClr val="0070c0"/>
                </a:solidFill>
                <a:uFillTx/>
                <a:latin typeface="Calibri"/>
              </a:rPr>
              <a:t>Ограничить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 использование обучающимися устройств мобильной связи </a:t>
            </a:r>
            <a:r>
              <a:rPr b="1" lang="ru-RU" sz="2000" spc="-1" strike="noStrike" u="sng">
                <a:solidFill>
                  <a:srgbClr val="0070c0"/>
                </a:solidFill>
                <a:uFillTx/>
                <a:latin typeface="Calibri"/>
              </a:rPr>
              <a:t>во время учебного процесса</a:t>
            </a: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E04BBDF-9EF3-42A5-9D12-854256A42B3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164880" y="440640"/>
            <a:ext cx="1728000" cy="158364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ЧТО?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63960" y="332640"/>
            <a:ext cx="8568720" cy="4392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МЕЖДУНАРОДНЫЙ ОПЫТ ОГРАНИЧЕНИЯ ИСПОЛЬЗОВНИЯ УСТРОЙСТВ МОБИЛЬНОЙ СВЯЗИ В ШКОЛАХ:</a:t>
            </a:r>
            <a:endParaRPr b="0" lang="ru-RU" sz="20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Во 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Франции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принят закон, запрещающий в школах все виды мобильных телефонов, а также планшеты и смарт-часы.</a:t>
            </a:r>
            <a:endParaRPr b="0" lang="ru-RU" sz="20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 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Бельгии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Великобритании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вопрос запрета на использование мобильных телефонов решается по каждой школе индивидуально. Общего разрешительного или запретительного правила не установлено.</a:t>
            </a:r>
            <a:endParaRPr b="0" lang="ru-RU" sz="20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 2019 года запрещено пользоваться мобильными телефонами в школах 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провинции Онтарио (Канада)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и в 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штате Новый Южный Уэльс (Австралия).</a:t>
            </a:r>
            <a:endParaRPr b="0" lang="ru-RU" sz="20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Запрещено пользоваться мобильными телефонами с 2012 года в 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Малайзии </a:t>
            </a: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и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 Нигерии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, с 2013 года - в </a:t>
            </a:r>
            <a:r>
              <a:rPr b="1" lang="ru-RU" sz="2000" spc="-1" strike="noStrike">
                <a:solidFill>
                  <a:srgbClr val="0070c0"/>
                </a:solidFill>
                <a:latin typeface="Calibri"/>
              </a:rPr>
              <a:t>Уганде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9F55D6B-72F3-4BBF-B698-659B351E185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121" name="Рисунок 1" descr=""/>
          <p:cNvPicPr/>
          <p:nvPr/>
        </p:nvPicPr>
        <p:blipFill>
          <a:blip r:embed="rId1"/>
          <a:stretch/>
        </p:blipFill>
        <p:spPr>
          <a:xfrm>
            <a:off x="3474000" y="4869000"/>
            <a:ext cx="2348640" cy="234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8" descr=""/>
          <p:cNvPicPr/>
          <p:nvPr/>
        </p:nvPicPr>
        <p:blipFill>
          <a:blip r:embed="rId1"/>
          <a:stretch/>
        </p:blipFill>
        <p:spPr>
          <a:xfrm flipH="1">
            <a:off x="360" y="0"/>
            <a:ext cx="4500360" cy="29286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238280" y="150480"/>
            <a:ext cx="4678560" cy="2448000"/>
          </a:xfrm>
          <a:prstGeom prst="roundRect">
            <a:avLst>
              <a:gd name="adj" fmla="val 16667"/>
            </a:avLst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119160" algn="ctr">
              <a:lnSpc>
                <a:spcPct val="100000"/>
              </a:lnSpc>
              <a:spcBef>
                <a:spcPts val="400"/>
              </a:spcBef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ОБУЧАЮЩИЕСЯ, РОДИТЕЛИ (ЗАКОННЫЕ ПРЕДСТАВИТЕЛИ), РАБОТНИКИ, ПОСЕТИТЕЛИ:</a:t>
            </a:r>
            <a:endParaRPr b="0" lang="ru-RU" sz="1800" spc="-1" strike="noStrike">
              <a:latin typeface="Arial"/>
            </a:endParaRPr>
          </a:p>
          <a:p>
            <a:pPr marL="404640" indent="-28548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5000"/>
              <a:buFont typeface="Wingdings 3" charset="2"/>
              <a:buChar char=""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здоровье (психическое, физическое);</a:t>
            </a:r>
            <a:endParaRPr b="0" lang="ru-RU" sz="1800" spc="-1" strike="noStrike">
              <a:latin typeface="Arial"/>
            </a:endParaRPr>
          </a:p>
          <a:p>
            <a:pPr marL="404640" indent="-28548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5000"/>
              <a:buFont typeface="Wingdings 3" charset="2"/>
              <a:buChar char=""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успеваемость;</a:t>
            </a:r>
            <a:endParaRPr b="0" lang="ru-RU" sz="1800" spc="-1" strike="noStrike">
              <a:latin typeface="Arial"/>
            </a:endParaRPr>
          </a:p>
          <a:p>
            <a:pPr marL="404640" indent="-28548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5000"/>
              <a:buFont typeface="Wingdings 3" charset="2"/>
              <a:buChar char=""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коммуникативные способности;</a:t>
            </a:r>
            <a:endParaRPr b="0" lang="ru-RU" sz="1800" spc="-1" strike="noStrike">
              <a:latin typeface="Arial"/>
            </a:endParaRPr>
          </a:p>
          <a:p>
            <a:pPr marL="404640" indent="-28548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5000"/>
              <a:buFont typeface="Wingdings 3" charset="2"/>
              <a:buChar char=""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культура.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2E40914-7214-43CA-A633-1A486E6DA24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48120" y="2742840"/>
            <a:ext cx="8568720" cy="392616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ПОСЛЕДСТВИЯ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ИСПОЛЬЗОВНИЯ УСТРОЙСТВ МОБИЛЬНОЙ СВЯЗИ ДЛЯ ДЕТЕЙ: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Ранний возраст начала использования устройств мобильной связи и длительное накопленное время их использования –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фактор, ведущий к нарушению психики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 </a:t>
            </a:r>
            <a:r>
              <a:rPr b="1" lang="ru-RU" sz="1800" spc="-1" strike="noStrike" u="sng">
                <a:solidFill>
                  <a:srgbClr val="0070c0"/>
                </a:solidFill>
                <a:uFillTx/>
                <a:latin typeface="Calibri"/>
              </a:rPr>
              <a:t>Проявление</a:t>
            </a: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гиперактивность, повышенная раздражительность, снижение долговременной памяти, умственной работоспособности, нарушение коммуникативных способностей, расстройство сна.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Чрезмерная эмоциональная и психическая стимуляция от использования электронных средств массовой информации вызывает у детей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состояние психологической и физиологической гипервозбужденности </a:t>
            </a:r>
            <a:r>
              <a:rPr b="1" lang="ru-RU" sz="1800" spc="-1" strike="noStrike" u="sng">
                <a:solidFill>
                  <a:srgbClr val="0070c0"/>
                </a:solidFill>
                <a:uFillTx/>
                <a:latin typeface="Calibri"/>
              </a:rPr>
              <a:t>перед сном</a:t>
            </a: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Wingdings 2" charset="2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Имеет место отрицательная зависимость времени пользования смартфоном и успеваемостью у обучающихся: 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чем больше времени ежедневно он тратит на смартфон, тем </a:t>
            </a:r>
            <a:r>
              <a:rPr b="1" lang="ru-RU" sz="1800" spc="-1" strike="noStrike" u="sng">
                <a:solidFill>
                  <a:srgbClr val="0070c0"/>
                </a:solidFill>
                <a:uFillTx/>
                <a:latin typeface="Calibri"/>
              </a:rPr>
              <a:t>хуже справляется с учебными тестами</a:t>
            </a: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138600" y="1877760"/>
            <a:ext cx="3888000" cy="713880"/>
          </a:xfrm>
          <a:prstGeom prst="roundRect">
            <a:avLst>
              <a:gd name="adj" fmla="val 16667"/>
            </a:avLst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119160" algn="ctr">
              <a:lnSpc>
                <a:spcPct val="100000"/>
              </a:lnSpc>
              <a:spcBef>
                <a:spcPts val="400"/>
              </a:spcBef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ОБРАЗОВАТЕЛЬНАЯ ПРОГРАММА:</a:t>
            </a:r>
            <a:endParaRPr b="0" lang="ru-RU" sz="1800" spc="-1" strike="noStrike">
              <a:latin typeface="Arial"/>
            </a:endParaRPr>
          </a:p>
          <a:p>
            <a:pPr marL="119160" algn="ctr">
              <a:lnSpc>
                <a:spcPct val="100000"/>
              </a:lnSpc>
              <a:spcBef>
                <a:spcPts val="400"/>
              </a:spcBef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- эффективность управления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0" y="142920"/>
            <a:ext cx="1728000" cy="1583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Arial Black"/>
              </a:rPr>
              <a:t>ПОЧЕМУ?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E74A02B-D6F2-4ABE-9A12-33E101FE060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pSp>
        <p:nvGrpSpPr>
          <p:cNvPr id="129" name="Group 2"/>
          <p:cNvGrpSpPr/>
          <p:nvPr/>
        </p:nvGrpSpPr>
        <p:grpSpPr>
          <a:xfrm>
            <a:off x="1640520" y="982440"/>
            <a:ext cx="6006600" cy="5788080"/>
            <a:chOff x="1640520" y="982440"/>
            <a:chExt cx="6006600" cy="5788080"/>
          </a:xfrm>
        </p:grpSpPr>
        <p:sp>
          <p:nvSpPr>
            <p:cNvPr id="130" name="CustomShape 3"/>
            <p:cNvSpPr/>
            <p:nvPr/>
          </p:nvSpPr>
          <p:spPr>
            <a:xfrm>
              <a:off x="2243880" y="1700640"/>
              <a:ext cx="4799880" cy="4799880"/>
            </a:xfrm>
            <a:prstGeom prst="blockArc">
              <a:avLst>
                <a:gd name="adj1" fmla="val 11880000"/>
                <a:gd name="adj2" fmla="val 16200000"/>
                <a:gd name="adj3" fmla="val 4643"/>
              </a:avLst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-182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4"/>
            <p:cNvSpPr/>
            <p:nvPr/>
          </p:nvSpPr>
          <p:spPr>
            <a:xfrm>
              <a:off x="2243880" y="1700640"/>
              <a:ext cx="4799880" cy="4799880"/>
            </a:xfrm>
            <a:prstGeom prst="blockArc">
              <a:avLst>
                <a:gd name="adj1" fmla="val 7560000"/>
                <a:gd name="adj2" fmla="val 11880000"/>
                <a:gd name="adj3" fmla="val 4643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-182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5"/>
            <p:cNvSpPr/>
            <p:nvPr/>
          </p:nvSpPr>
          <p:spPr>
            <a:xfrm>
              <a:off x="2243880" y="1700640"/>
              <a:ext cx="4799880" cy="4799880"/>
            </a:xfrm>
            <a:prstGeom prst="blockArc">
              <a:avLst>
                <a:gd name="adj1" fmla="val 3240000"/>
                <a:gd name="adj2" fmla="val 7560000"/>
                <a:gd name="adj3" fmla="val 4643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-182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6"/>
            <p:cNvSpPr/>
            <p:nvPr/>
          </p:nvSpPr>
          <p:spPr>
            <a:xfrm>
              <a:off x="2243880" y="1700640"/>
              <a:ext cx="4799880" cy="4799880"/>
            </a:xfrm>
            <a:prstGeom prst="blockArc">
              <a:avLst>
                <a:gd name="adj1" fmla="val 20520000"/>
                <a:gd name="adj2" fmla="val 3240000"/>
                <a:gd name="adj3" fmla="val 4643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-182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7"/>
            <p:cNvSpPr/>
            <p:nvPr/>
          </p:nvSpPr>
          <p:spPr>
            <a:xfrm>
              <a:off x="2243880" y="1700640"/>
              <a:ext cx="4799880" cy="4799880"/>
            </a:xfrm>
            <a:prstGeom prst="blockArc">
              <a:avLst>
                <a:gd name="adj1" fmla="val 16200000"/>
                <a:gd name="adj2" fmla="val 20520000"/>
                <a:gd name="adj3" fmla="val 4643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-182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8"/>
            <p:cNvSpPr/>
            <p:nvPr/>
          </p:nvSpPr>
          <p:spPr>
            <a:xfrm>
              <a:off x="3538440" y="2995200"/>
              <a:ext cx="2210400" cy="221040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1"/>
            <a:fontRef idx="minor"/>
          </p:style>
        </p:sp>
        <p:sp>
          <p:nvSpPr>
            <p:cNvPr id="136" name="CustomShape 9"/>
            <p:cNvSpPr/>
            <p:nvPr/>
          </p:nvSpPr>
          <p:spPr>
            <a:xfrm>
              <a:off x="3870360" y="982440"/>
              <a:ext cx="1547280" cy="1547280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lIns="12600" rIns="12600" tIns="12600" bIns="12600" anchor="ctr"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b="1" lang="ru-RU" sz="1000" spc="-1" strike="noStrike">
                  <a:solidFill>
                    <a:srgbClr val="ffffff"/>
                  </a:solidFill>
                  <a:latin typeface="Calibri"/>
                </a:rPr>
                <a:t>АДМИНИСТРАЦИЯ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137" name="CustomShape 10"/>
            <p:cNvSpPr/>
            <p:nvPr/>
          </p:nvSpPr>
          <p:spPr>
            <a:xfrm>
              <a:off x="6099840" y="2602440"/>
              <a:ext cx="1547280" cy="1547280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lIns="12600" rIns="12600" tIns="12600" bIns="12600" anchor="ctr"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b="1" lang="ru-RU" sz="1000" spc="-1" strike="noStrike">
                  <a:solidFill>
                    <a:srgbClr val="ffffff"/>
                  </a:solidFill>
                  <a:latin typeface="Calibri"/>
                </a:rPr>
                <a:t>ОБУЧАЮЩИЕСЯ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138" name="CustomShape 11"/>
            <p:cNvSpPr/>
            <p:nvPr/>
          </p:nvSpPr>
          <p:spPr>
            <a:xfrm>
              <a:off x="5248080" y="5223240"/>
              <a:ext cx="1547280" cy="1547280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lIns="12600" rIns="12600" tIns="12600" bIns="12600" anchor="ctr"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b="1" lang="ru-RU" sz="1000" spc="-1" strike="noStrike">
                  <a:solidFill>
                    <a:srgbClr val="ffffff"/>
                  </a:solidFill>
                  <a:latin typeface="Calibri"/>
                </a:rPr>
                <a:t>РОДИТЕЛИ (ЗАКОННЫЕ ПРЕДСТАВИТЕЛИ)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139" name="CustomShape 12"/>
            <p:cNvSpPr/>
            <p:nvPr/>
          </p:nvSpPr>
          <p:spPr>
            <a:xfrm>
              <a:off x="2492280" y="5223240"/>
              <a:ext cx="1547280" cy="1547280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lIns="12600" rIns="12600" tIns="12600" bIns="12600" anchor="ctr"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b="1" lang="ru-RU" sz="1000" spc="-1" strike="noStrike">
                  <a:solidFill>
                    <a:srgbClr val="ffffff"/>
                  </a:solidFill>
                  <a:latin typeface="Calibri"/>
                </a:rPr>
                <a:t>РАБОТНИКИ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140" name="CustomShape 13"/>
            <p:cNvSpPr/>
            <p:nvPr/>
          </p:nvSpPr>
          <p:spPr>
            <a:xfrm>
              <a:off x="1640520" y="2602440"/>
              <a:ext cx="1547280" cy="1547280"/>
            </a:xfrm>
            <a:prstGeom prst="ellips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lIns="12600" rIns="12600" tIns="12600" bIns="12600" anchor="ctr"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b="1" lang="ru-RU" sz="1000" spc="-1" strike="noStrike">
                  <a:solidFill>
                    <a:srgbClr val="ffffff"/>
                  </a:solidFill>
                  <a:latin typeface="Calibri"/>
                </a:rPr>
                <a:t>ПЕДАГОГИЧЕСКИЕ РАБОТНИКИ</a:t>
              </a:r>
              <a:endParaRPr b="0" lang="ru-RU" sz="1000" spc="-1" strike="noStrike">
                <a:latin typeface="Arial"/>
              </a:endParaRPr>
            </a:p>
          </p:txBody>
        </p:sp>
      </p:grpSp>
      <p:grpSp>
        <p:nvGrpSpPr>
          <p:cNvPr id="141" name="Group 1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42" name="TextShape 15"/>
          <p:cNvSpPr txBox="1"/>
          <p:nvPr/>
        </p:nvSpPr>
        <p:spPr>
          <a:xfrm>
            <a:off x="1871640" y="188640"/>
            <a:ext cx="7020360" cy="647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900cc"/>
                </a:solidFill>
                <a:latin typeface="Calibri"/>
              </a:rPr>
              <a:t>УЧАСТНИКИ ОБРАЗОВАТЕЛЬНОГО ПРОЦЕССА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Рисунок 2" descr=""/>
          <p:cNvPicPr/>
          <p:nvPr/>
        </p:nvPicPr>
        <p:blipFill>
          <a:blip r:embed="rId1"/>
          <a:stretch/>
        </p:blipFill>
        <p:spPr>
          <a:xfrm>
            <a:off x="3492000" y="2925000"/>
            <a:ext cx="2304000" cy="2304000"/>
          </a:xfrm>
          <a:prstGeom prst="rect">
            <a:avLst/>
          </a:prstGeom>
          <a:ln>
            <a:noFill/>
          </a:ln>
        </p:spPr>
      </p:pic>
      <p:sp>
        <p:nvSpPr>
          <p:cNvPr id="144" name="CustomShape 16"/>
          <p:cNvSpPr/>
          <p:nvPr/>
        </p:nvSpPr>
        <p:spPr>
          <a:xfrm>
            <a:off x="179640" y="188640"/>
            <a:ext cx="1692000" cy="15836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КАК?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5" descr=""/>
          <p:cNvPicPr/>
          <p:nvPr/>
        </p:nvPicPr>
        <p:blipFill>
          <a:blip r:embed="rId1"/>
          <a:stretch/>
        </p:blipFill>
        <p:spPr>
          <a:xfrm>
            <a:off x="-24480" y="980640"/>
            <a:ext cx="9168120" cy="515700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AC87BD4-A8BD-4EE9-A51E-BBDCA7EF5D4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pSp>
        <p:nvGrpSpPr>
          <p:cNvPr id="147" name="Group 2"/>
          <p:cNvGrpSpPr/>
          <p:nvPr/>
        </p:nvGrpSpPr>
        <p:grpSpPr>
          <a:xfrm>
            <a:off x="155880" y="188640"/>
            <a:ext cx="8464680" cy="6192360"/>
            <a:chOff x="155880" y="188640"/>
            <a:chExt cx="8464680" cy="6192360"/>
          </a:xfrm>
        </p:grpSpPr>
        <p:sp>
          <p:nvSpPr>
            <p:cNvPr id="148" name="CustomShape 3"/>
            <p:cNvSpPr/>
            <p:nvPr/>
          </p:nvSpPr>
          <p:spPr>
            <a:xfrm>
              <a:off x="3301920" y="2419560"/>
              <a:ext cx="2395800" cy="229176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2600" rIns="12600" tIns="12600" bIns="1260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 Black"/>
                </a:rPr>
                <a:t>УСЛОВИЯ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49" name="CustomShape 4"/>
            <p:cNvSpPr/>
            <p:nvPr/>
          </p:nvSpPr>
          <p:spPr>
            <a:xfrm rot="16248000">
              <a:off x="3947400" y="1824840"/>
              <a:ext cx="1152360" cy="37080"/>
            </a:xfrm>
            <a:custGeom>
              <a:avLst/>
              <a:gdLst/>
              <a:ahLst/>
              <a:rect l="l" t="t" r="r" b="b"/>
              <a:pathLst>
                <a:path w="1152565" h="0">
                  <a:moveTo>
                    <a:pt x="0" y="18770"/>
                  </a:moveTo>
                  <a:lnTo>
                    <a:pt x="1152565" y="18770"/>
                  </a:ln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0" name="CustomShape 5"/>
            <p:cNvSpPr/>
            <p:nvPr/>
          </p:nvSpPr>
          <p:spPr>
            <a:xfrm>
              <a:off x="3252600" y="188640"/>
              <a:ext cx="2573280" cy="10782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64080" rIns="11520" tIns="64080" bIns="64440" anchor="ctr"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</a:rPr>
                <a:t>ПСИХОЛОГО-ПЕДАГОГИЧЕСКИЕ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51" name="CustomShape 6"/>
            <p:cNvSpPr/>
            <p:nvPr/>
          </p:nvSpPr>
          <p:spPr>
            <a:xfrm rot="20239200">
              <a:off x="5556240" y="2880360"/>
              <a:ext cx="1076400" cy="37080"/>
            </a:xfrm>
            <a:custGeom>
              <a:avLst/>
              <a:gdLst/>
              <a:ahLst/>
              <a:rect l="l" t="t" r="r" b="b"/>
              <a:pathLst>
                <a:path w="1076840" h="0">
                  <a:moveTo>
                    <a:pt x="0" y="18770"/>
                  </a:moveTo>
                  <a:lnTo>
                    <a:pt x="1076840" y="18770"/>
                  </a:ln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2" name="CustomShape 7"/>
            <p:cNvSpPr/>
            <p:nvPr/>
          </p:nvSpPr>
          <p:spPr>
            <a:xfrm>
              <a:off x="6047280" y="2000520"/>
              <a:ext cx="2573280" cy="7603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48600" rIns="11520" tIns="48600" bIns="48600" anchor="ctr"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</a:rPr>
                <a:t>ОРГАНИЗАЦИОННЫЕ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53" name="CustomShape 8"/>
            <p:cNvSpPr/>
            <p:nvPr/>
          </p:nvSpPr>
          <p:spPr>
            <a:xfrm rot="2618400">
              <a:off x="5123520" y="4918320"/>
              <a:ext cx="1629720" cy="37080"/>
            </a:xfrm>
            <a:custGeom>
              <a:avLst/>
              <a:gdLst/>
              <a:ahLst/>
              <a:rect l="l" t="t" r="r" b="b"/>
              <a:pathLst>
                <a:path w="1630111" h="0">
                  <a:moveTo>
                    <a:pt x="0" y="18770"/>
                  </a:moveTo>
                  <a:lnTo>
                    <a:pt x="1630111" y="18770"/>
                  </a:ln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4" name="CustomShape 9"/>
            <p:cNvSpPr/>
            <p:nvPr/>
          </p:nvSpPr>
          <p:spPr>
            <a:xfrm>
              <a:off x="5669640" y="5475240"/>
              <a:ext cx="2573280" cy="86652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55080" rIns="12600" tIns="55080" bIns="5472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НОРМАТИВНО-ПРАВОВЫЕ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55" name="CustomShape 10"/>
            <p:cNvSpPr/>
            <p:nvPr/>
          </p:nvSpPr>
          <p:spPr>
            <a:xfrm rot="8150400">
              <a:off x="2234520" y="4941720"/>
              <a:ext cx="1659240" cy="37080"/>
            </a:xfrm>
            <a:custGeom>
              <a:avLst/>
              <a:gdLst/>
              <a:ahLst/>
              <a:rect l="l" t="t" r="r" b="b"/>
              <a:pathLst>
                <a:path w="1659625" h="0">
                  <a:moveTo>
                    <a:pt x="0" y="18770"/>
                  </a:moveTo>
                  <a:lnTo>
                    <a:pt x="1659625" y="18770"/>
                  </a:ln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6" name="CustomShape 11"/>
            <p:cNvSpPr/>
            <p:nvPr/>
          </p:nvSpPr>
          <p:spPr>
            <a:xfrm>
              <a:off x="760320" y="5514480"/>
              <a:ext cx="2573280" cy="8665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51480" rIns="9000" tIns="51480" bIns="51120" anchor="ctr"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ru-RU" sz="1400" spc="-1" strike="noStrike">
                  <a:solidFill>
                    <a:srgbClr val="ffffff"/>
                  </a:solidFill>
                  <a:latin typeface="Arial"/>
                </a:rPr>
                <a:t>ИНФОРМАЦИОННО-КОММУНИКАЦИОННЫЕ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57" name="CustomShape 12"/>
            <p:cNvSpPr/>
            <p:nvPr/>
          </p:nvSpPr>
          <p:spPr>
            <a:xfrm rot="12070200">
              <a:off x="2273040" y="2908440"/>
              <a:ext cx="1154880" cy="37080"/>
            </a:xfrm>
            <a:custGeom>
              <a:avLst/>
              <a:gdLst/>
              <a:ahLst/>
              <a:rect l="l" t="t" r="r" b="b"/>
              <a:pathLst>
                <a:path w="1155219" h="0">
                  <a:moveTo>
                    <a:pt x="0" y="18770"/>
                  </a:moveTo>
                  <a:lnTo>
                    <a:pt x="1155219" y="18770"/>
                  </a:lnTo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8" name="CustomShape 13"/>
            <p:cNvSpPr/>
            <p:nvPr/>
          </p:nvSpPr>
          <p:spPr>
            <a:xfrm>
              <a:off x="155880" y="1925280"/>
              <a:ext cx="2573280" cy="9129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56160" rIns="11520" tIns="56160" bIns="56160" anchor="ctr"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</a:rPr>
                <a:t>МАТЕРИАЛЬНО-ТЕХНИЧЕСКИЕ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59" name="Group 1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533D36D-2A11-46E9-8DCA-7D40963569F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212000" y="302400"/>
            <a:ext cx="4207680" cy="115164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119160"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Calibri"/>
              </a:rPr>
              <a:t>РЕКОМЕНДАЦИИ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 ОБЩЕОБРАЗОВАТЕЛЬНЫМ ОРГАНИЗАЦИЯМ: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363960" y="1700640"/>
            <a:ext cx="8568720" cy="4608000"/>
          </a:xfrm>
          <a:prstGeom prst="roundRect">
            <a:avLst>
              <a:gd name="adj" fmla="val 16667"/>
            </a:avLst>
          </a:prstGeom>
          <a:ln w="9360"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54720" tIns="91440"/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4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Обеспечить </a:t>
            </a: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психолого-педагогическое сопровождение процесса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, связанного с ограничением использования устройств мобильной связи в образовательной организации.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3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Включить в метапредметные результаты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основных образовательных программ школ вопросы формирования знаний и навыков по соблюдению правил безопасности в современной цифровой среде.</a:t>
            </a:r>
            <a:endParaRPr b="0" lang="ru-RU" sz="1800" spc="-1" strike="noStrike">
              <a:latin typeface="Arial"/>
            </a:endParaRPr>
          </a:p>
          <a:p>
            <a:pPr marL="461880" indent="-342720">
              <a:lnSpc>
                <a:spcPct val="100000"/>
              </a:lnSpc>
              <a:buClr>
                <a:srgbClr val="000000"/>
              </a:buClr>
              <a:buSzPct val="80000"/>
              <a:buFont typeface="Calibri"/>
              <a:buAutoNum type="arabicPeriod" startAt="9"/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Учитывать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необходимость использования имеющихся ресурсов образовательной организации или ресурсов иных организаций (в рамках сетевой формы) при выборе образовательных технологий и методик, в том числе для использования доступа обучающихся к их учетной записи в случае перехода в школе на электронные дневники, без использования личных устройств мобильной связи обучающихся.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1191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pSp>
        <p:nvGrpSpPr>
          <p:cNvPr id="163" name="Group 4"/>
          <p:cNvGrpSpPr/>
          <p:nvPr/>
        </p:nvGrpSpPr>
        <p:grpSpPr>
          <a:xfrm>
            <a:off x="428760" y="214200"/>
            <a:ext cx="3500280" cy="1285560"/>
            <a:chOff x="428760" y="214200"/>
            <a:chExt cx="3500280" cy="1285560"/>
          </a:xfrm>
        </p:grpSpPr>
        <p:sp>
          <p:nvSpPr>
            <p:cNvPr id="164" name="CustomShape 5"/>
            <p:cNvSpPr/>
            <p:nvPr/>
          </p:nvSpPr>
          <p:spPr>
            <a:xfrm>
              <a:off x="428760" y="214200"/>
              <a:ext cx="3500280" cy="12855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5" name="CustomShape 6"/>
            <p:cNvSpPr/>
            <p:nvPr/>
          </p:nvSpPr>
          <p:spPr>
            <a:xfrm>
              <a:off x="500040" y="277200"/>
              <a:ext cx="3357000" cy="1159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1520" rIns="11520" tIns="11520" bIns="11520" anchor="ctr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rgbClr val="ffffff"/>
                  </a:solidFill>
                  <a:latin typeface="Arial"/>
                </a:rPr>
                <a:t>ПСИХОЛОГО-ПЕДАГОГИЧЕСКИЕ УСЛОВИЯ</a:t>
              </a:r>
              <a:endParaRPr b="0" lang="ru-RU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Application>LibreOffice/6.1.3.2$Windows_X86_64 LibreOffice_project/86daf60bf00efa86ad547e59e09d6bb77c699acb</Application>
  <Words>1136</Words>
  <Paragraphs>148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2019-10-21T12:58:27Z</dcterms:created>
  <dc:creator>Овечкин Александр Михайлович</dc:creator>
  <dc:description/>
  <dc:language>ru-RU</dc:language>
  <cp:lastModifiedBy/>
  <cp:lastPrinted>2019-11-19T07:47:54Z</cp:lastPrinted>
  <dcterms:modified xsi:type="dcterms:W3CDTF">2019-11-27T11:19:29Z</dcterms:modified>
  <cp:revision>61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